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382" r:id="rId3"/>
    <p:sldId id="258" r:id="rId4"/>
    <p:sldId id="257" r:id="rId5"/>
    <p:sldId id="386" r:id="rId6"/>
    <p:sldId id="389" r:id="rId7"/>
    <p:sldId id="259" r:id="rId8"/>
    <p:sldId id="260" r:id="rId9"/>
    <p:sldId id="261" r:id="rId10"/>
    <p:sldId id="262" r:id="rId11"/>
    <p:sldId id="263" r:id="rId12"/>
    <p:sldId id="264" r:id="rId13"/>
  </p:sldIdLst>
  <p:sldSz cx="18288000" cy="10287000"/>
  <p:notesSz cx="6858000" cy="9144000"/>
  <p:embeddedFontLst>
    <p:embeddedFont>
      <p:font typeface="Anaphora" panose="020B0604020202020204" charset="0"/>
      <p:regular r:id="rId15"/>
    </p:embeddedFont>
    <p:embeddedFont>
      <p:font typeface="Anaphora Bold" panose="020B0604020202020204" charset="0"/>
      <p:regular r:id="rId16"/>
    </p:embeddedFont>
    <p:embeddedFont>
      <p:font typeface="Franklin Gothic Book" panose="020B0503020102020204" pitchFamily="34" charset="0"/>
      <p:regular r:id="rId17"/>
      <p: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CB0E70-C851-427D-81C1-9F3DFFE611A4}" type="datetimeFigureOut">
              <a:rPr lang="en-ID" smtClean="0"/>
              <a:t>18/09/2024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665175-C039-4235-92F7-FF3E3AAC6C5B}" type="slidenum">
              <a:rPr lang="en-ID" smtClean="0"/>
              <a:t>‹#›</a:t>
            </a:fld>
            <a:endParaRPr lang="en-ID"/>
          </a:p>
        </p:txBody>
      </p:sp>
    </p:spTree>
    <p:extLst>
      <p:ext uri="{BB962C8B-B14F-4D97-AF65-F5344CB8AC3E}">
        <p14:creationId xmlns:p14="http://schemas.microsoft.com/office/powerpoint/2010/main" val="1069281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wo content r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F8B0822-A3A0-6F7D-70AC-41FCAAB74F5D}"/>
              </a:ext>
            </a:extLst>
          </p:cNvPr>
          <p:cNvSpPr>
            <a:spLocks noGrp="1"/>
          </p:cNvSpPr>
          <p:nvPr>
            <p:ph type="title"/>
          </p:nvPr>
        </p:nvSpPr>
        <p:spPr>
          <a:xfrm>
            <a:off x="5925311" y="809244"/>
            <a:ext cx="9057596" cy="2153412"/>
          </a:xfrm>
        </p:spPr>
        <p:txBody>
          <a:bodyPr anchor="ctr">
            <a:normAutofit/>
          </a:bodyPr>
          <a:lstStyle>
            <a:lvl1pPr>
              <a:lnSpc>
                <a:spcPct val="100000"/>
              </a:lnSpc>
              <a:defRPr sz="5400">
                <a:solidFill>
                  <a:schemeClr val="accent1">
                    <a:lumMod val="50000"/>
                  </a:schemeClr>
                </a:solidFill>
              </a:defRPr>
            </a:lvl1pPr>
          </a:lstStyle>
          <a:p>
            <a:r>
              <a:rPr lang="en-US"/>
              <a:t>Click to edit Master title style</a:t>
            </a:r>
            <a:endParaRPr lang="en-US" dirty="0"/>
          </a:p>
        </p:txBody>
      </p:sp>
      <p:sp>
        <p:nvSpPr>
          <p:cNvPr id="6" name="Content Placeholder 7">
            <a:extLst>
              <a:ext uri="{FF2B5EF4-FFF2-40B4-BE49-F238E27FC236}">
                <a16:creationId xmlns:a16="http://schemas.microsoft.com/office/drawing/2014/main" id="{1FEFF780-F9A6-D70C-43AF-EF361A89EECA}"/>
              </a:ext>
            </a:extLst>
          </p:cNvPr>
          <p:cNvSpPr>
            <a:spLocks noGrp="1"/>
          </p:cNvSpPr>
          <p:nvPr>
            <p:ph sz="quarter" idx="17"/>
          </p:nvPr>
        </p:nvSpPr>
        <p:spPr>
          <a:xfrm>
            <a:off x="5925001" y="3168396"/>
            <a:ext cx="4320851" cy="6295644"/>
          </a:xfrm>
        </p:spPr>
        <p:txBody>
          <a:bodyPr anchor="t"/>
          <a:lstStyle>
            <a:lvl1pPr marL="342900" indent="-342900">
              <a:lnSpc>
                <a:spcPct val="100000"/>
              </a:lnSpc>
              <a:spcBef>
                <a:spcPts val="1500"/>
              </a:spcBef>
              <a:spcAft>
                <a:spcPts val="1800"/>
              </a:spcAft>
              <a:buFont typeface="Arial" panose="020B0604020202020204" pitchFamily="34" charset="0"/>
              <a:buChar char="•"/>
              <a:defRPr sz="2700" b="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a:extLst>
              <a:ext uri="{FF2B5EF4-FFF2-40B4-BE49-F238E27FC236}">
                <a16:creationId xmlns:a16="http://schemas.microsoft.com/office/drawing/2014/main" id="{793AEFBC-F09B-894B-CD7A-F9C372585AF9}"/>
              </a:ext>
            </a:extLst>
          </p:cNvPr>
          <p:cNvSpPr>
            <a:spLocks noGrp="1"/>
          </p:cNvSpPr>
          <p:nvPr>
            <p:ph sz="quarter" idx="18"/>
          </p:nvPr>
        </p:nvSpPr>
        <p:spPr>
          <a:xfrm>
            <a:off x="11055098" y="3168396"/>
            <a:ext cx="4677156" cy="6295644"/>
          </a:xfrm>
        </p:spPr>
        <p:txBody>
          <a:bodyPr anchor="t"/>
          <a:lstStyle>
            <a:lvl1pPr marL="0" indent="0">
              <a:lnSpc>
                <a:spcPct val="100000"/>
              </a:lnSpc>
              <a:spcBef>
                <a:spcPts val="1500"/>
              </a:spcBef>
              <a:spcAft>
                <a:spcPts val="1800"/>
              </a:spcAft>
              <a:buFont typeface="Arial" panose="020B0604020202020204" pitchFamily="34" charset="0"/>
              <a:buNone/>
              <a:defRPr sz="2700" b="1"/>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FCFB5D-5D4D-191A-E033-35889513273D}"/>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9FB8D263-095A-9E1E-0A55-36A5B42EC2BA}"/>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E5E28F88-D01C-0A01-2CA2-DBE75087BAD7}"/>
              </a:ext>
            </a:extLst>
          </p:cNvPr>
          <p:cNvSpPr>
            <a:spLocks noGrp="1"/>
          </p:cNvSpPr>
          <p:nvPr>
            <p:ph type="sldNum" sz="quarter" idx="11"/>
          </p:nvPr>
        </p:nvSpPr>
        <p:spPr/>
        <p:txBody>
          <a:bodyPr/>
          <a:lstStyle/>
          <a:p>
            <a:fld id="{98C0CDE5-970C-4CC4-BF43-0DA127E73E82}" type="slidenum">
              <a:rPr lang="en-US" smtClean="0"/>
              <a:pPr/>
              <a:t>‹#›</a:t>
            </a:fld>
            <a:endParaRPr lang="en-US" dirty="0"/>
          </a:p>
        </p:txBody>
      </p:sp>
      <p:pic>
        <p:nvPicPr>
          <p:cNvPr id="10" name="Graphic 9">
            <a:extLst>
              <a:ext uri="{FF2B5EF4-FFF2-40B4-BE49-F238E27FC236}">
                <a16:creationId xmlns:a16="http://schemas.microsoft.com/office/drawing/2014/main" id="{167BAFAF-EE3F-5B9A-6382-910CD450D23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flipV="1">
            <a:off x="14113411" y="4808574"/>
            <a:ext cx="1213895" cy="1398360"/>
          </a:xfrm>
          <a:prstGeom prst="rect">
            <a:avLst/>
          </a:prstGeom>
        </p:spPr>
      </p:pic>
      <p:sp>
        <p:nvSpPr>
          <p:cNvPr id="2" name="Rectangle 1">
            <a:extLst>
              <a:ext uri="{FF2B5EF4-FFF2-40B4-BE49-F238E27FC236}">
                <a16:creationId xmlns:a16="http://schemas.microsoft.com/office/drawing/2014/main" id="{D231B5D0-8E67-901E-73FB-36D970CB8F97}"/>
              </a:ext>
            </a:extLst>
          </p:cNvPr>
          <p:cNvSpPr/>
          <p:nvPr userDrawn="1"/>
        </p:nvSpPr>
        <p:spPr>
          <a:xfrm>
            <a:off x="1066805" y="494124"/>
            <a:ext cx="3754577" cy="896853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14" name="Picture 13" descr="A colorful liquid with a purple line&#10;&#10;Description automatically generated with medium confidence">
            <a:extLst>
              <a:ext uri="{FF2B5EF4-FFF2-40B4-BE49-F238E27FC236}">
                <a16:creationId xmlns:a16="http://schemas.microsoft.com/office/drawing/2014/main" id="{EAB3AD9D-9B13-188E-617D-F1782596096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3033294" y="3033296"/>
            <a:ext cx="10287000" cy="4220409"/>
          </a:xfrm>
          <a:prstGeom prst="rect">
            <a:avLst/>
          </a:prstGeom>
        </p:spPr>
      </p:pic>
      <p:pic>
        <p:nvPicPr>
          <p:cNvPr id="15" name="Graphic 14">
            <a:extLst>
              <a:ext uri="{FF2B5EF4-FFF2-40B4-BE49-F238E27FC236}">
                <a16:creationId xmlns:a16="http://schemas.microsoft.com/office/drawing/2014/main" id="{757D6059-8E17-ABF1-8456-C15CE400B55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6200000" flipV="1">
            <a:off x="2453834" y="6370847"/>
            <a:ext cx="1357020" cy="1563236"/>
          </a:xfrm>
          <a:prstGeom prst="rect">
            <a:avLst/>
          </a:prstGeom>
        </p:spPr>
      </p:pic>
    </p:spTree>
    <p:extLst>
      <p:ext uri="{BB962C8B-B14F-4D97-AF65-F5344CB8AC3E}">
        <p14:creationId xmlns:p14="http://schemas.microsoft.com/office/powerpoint/2010/main" val="104732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F983AA-CC8F-F29A-16B4-FA97410056A9}"/>
              </a:ext>
            </a:extLst>
          </p:cNvPr>
          <p:cNvSpPr/>
          <p:nvPr userDrawn="1"/>
        </p:nvSpPr>
        <p:spPr>
          <a:xfrm>
            <a:off x="1205350" y="494123"/>
            <a:ext cx="14189996" cy="92803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Franklin Gothic Book"/>
              <a:ea typeface="+mn-ea"/>
              <a:cs typeface="+mn-cs"/>
            </a:endParaRPr>
          </a:p>
        </p:txBody>
      </p:sp>
      <p:pic>
        <p:nvPicPr>
          <p:cNvPr id="7" name="Picture 6" descr="A purple and pink gradient on a black background&#10;&#10;Description automatically generated">
            <a:extLst>
              <a:ext uri="{FF2B5EF4-FFF2-40B4-BE49-F238E27FC236}">
                <a16:creationId xmlns:a16="http://schemas.microsoft.com/office/drawing/2014/main" id="{E0936C36-F50A-1523-04B4-873B36EE90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6817" y="8383040"/>
            <a:ext cx="4616231" cy="1903961"/>
          </a:xfrm>
          <a:prstGeom prst="rect">
            <a:avLst/>
          </a:prstGeom>
        </p:spPr>
      </p:pic>
      <p:pic>
        <p:nvPicPr>
          <p:cNvPr id="8" name="Graphic 7">
            <a:extLst>
              <a:ext uri="{FF2B5EF4-FFF2-40B4-BE49-F238E27FC236}">
                <a16:creationId xmlns:a16="http://schemas.microsoft.com/office/drawing/2014/main" id="{A3FF0649-2CAB-E241-1544-28122132EC7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a:off x="2108834" y="7840118"/>
            <a:ext cx="1273526" cy="1467053"/>
          </a:xfrm>
          <a:prstGeom prst="rect">
            <a:avLst/>
          </a:prstGeom>
        </p:spPr>
      </p:pic>
      <p:pic>
        <p:nvPicPr>
          <p:cNvPr id="9" name="Picture 8" descr="A purple and pink gradient on a black background&#10;&#10;Description automatically generated">
            <a:extLst>
              <a:ext uri="{FF2B5EF4-FFF2-40B4-BE49-F238E27FC236}">
                <a16:creationId xmlns:a16="http://schemas.microsoft.com/office/drawing/2014/main" id="{A3D7DA26-5AF7-F723-8332-D397C9D4FE8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542124" y="0"/>
            <a:ext cx="12745877" cy="4418262"/>
          </a:xfrm>
          <a:prstGeom prst="rect">
            <a:avLst/>
          </a:prstGeom>
        </p:spPr>
      </p:pic>
      <p:pic>
        <p:nvPicPr>
          <p:cNvPr id="10" name="Graphic 9">
            <a:extLst>
              <a:ext uri="{FF2B5EF4-FFF2-40B4-BE49-F238E27FC236}">
                <a16:creationId xmlns:a16="http://schemas.microsoft.com/office/drawing/2014/main" id="{4C212B63-01C0-9907-1952-5BD55C77E07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a:off x="14131024" y="383977"/>
            <a:ext cx="1273526" cy="1467053"/>
          </a:xfrm>
          <a:prstGeom prst="rect">
            <a:avLst/>
          </a:prstGeom>
        </p:spPr>
      </p:pic>
      <p:sp>
        <p:nvSpPr>
          <p:cNvPr id="13" name="Oval 12">
            <a:extLst>
              <a:ext uri="{FF2B5EF4-FFF2-40B4-BE49-F238E27FC236}">
                <a16:creationId xmlns:a16="http://schemas.microsoft.com/office/drawing/2014/main" id="{B39D6EFD-3D88-AC8E-C91F-AE704D5DC61D}"/>
              </a:ext>
            </a:extLst>
          </p:cNvPr>
          <p:cNvSpPr/>
          <p:nvPr userDrawn="1"/>
        </p:nvSpPr>
        <p:spPr>
          <a:xfrm>
            <a:off x="1741932" y="3182112"/>
            <a:ext cx="3909060" cy="3909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Title 13">
            <a:extLst>
              <a:ext uri="{FF2B5EF4-FFF2-40B4-BE49-F238E27FC236}">
                <a16:creationId xmlns:a16="http://schemas.microsoft.com/office/drawing/2014/main" id="{1F4C90D2-BA10-F371-768C-4773A2DD07B2}"/>
              </a:ext>
            </a:extLst>
          </p:cNvPr>
          <p:cNvSpPr>
            <a:spLocks noGrp="1"/>
          </p:cNvSpPr>
          <p:nvPr>
            <p:ph type="title"/>
          </p:nvPr>
        </p:nvSpPr>
        <p:spPr>
          <a:xfrm>
            <a:off x="6021324" y="2029968"/>
            <a:ext cx="8737092" cy="3689604"/>
          </a:xfrm>
        </p:spPr>
        <p:txBody>
          <a:bodyPr lIns="91440" rIns="91440" anchor="b">
            <a:noAutofit/>
          </a:bodyPr>
          <a:lstStyle>
            <a:lvl1pPr>
              <a:lnSpc>
                <a:spcPct val="100000"/>
              </a:lnSpc>
              <a:defRPr sz="5400">
                <a:solidFill>
                  <a:schemeClr val="accent1">
                    <a:lumMod val="50000"/>
                  </a:schemeClr>
                </a:solidFill>
              </a:defRPr>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4110A2D0-5263-97B9-023B-7DEE66187DB9}"/>
              </a:ext>
            </a:extLst>
          </p:cNvPr>
          <p:cNvSpPr>
            <a:spLocks noGrp="1"/>
          </p:cNvSpPr>
          <p:nvPr>
            <p:ph type="pic" sz="quarter" idx="13"/>
          </p:nvPr>
        </p:nvSpPr>
        <p:spPr>
          <a:xfrm>
            <a:off x="1913382" y="3353562"/>
            <a:ext cx="3566160" cy="3566160"/>
          </a:xfrm>
          <a:prstGeom prst="ellipse">
            <a:avLst/>
          </a:prstGeom>
        </p:spPr>
        <p:txBody>
          <a:bodyPr>
            <a:normAutofit/>
          </a:bodyPr>
          <a:lstStyle>
            <a:lvl1pPr marL="0" indent="0" algn="ctr">
              <a:buNone/>
              <a:defRPr sz="2400"/>
            </a:lvl1pPr>
          </a:lstStyle>
          <a:p>
            <a:r>
              <a:rPr lang="en-US"/>
              <a:t>Click icon to add picture</a:t>
            </a:r>
            <a:endParaRPr lang="en-US" dirty="0"/>
          </a:p>
        </p:txBody>
      </p:sp>
      <p:sp>
        <p:nvSpPr>
          <p:cNvPr id="16" name="Text Placeholder 15">
            <a:extLst>
              <a:ext uri="{FF2B5EF4-FFF2-40B4-BE49-F238E27FC236}">
                <a16:creationId xmlns:a16="http://schemas.microsoft.com/office/drawing/2014/main" id="{A34938F3-05CE-10DD-2D42-621C5ECDCB43}"/>
              </a:ext>
            </a:extLst>
          </p:cNvPr>
          <p:cNvSpPr>
            <a:spLocks noGrp="1"/>
          </p:cNvSpPr>
          <p:nvPr>
            <p:ph type="body" sz="quarter" idx="14"/>
          </p:nvPr>
        </p:nvSpPr>
        <p:spPr>
          <a:xfrm>
            <a:off x="6021324" y="6076188"/>
            <a:ext cx="8737092" cy="1657350"/>
          </a:xfrm>
        </p:spPr>
        <p:txBody>
          <a:bodyPr lIns="91440" rIns="91440">
            <a:normAutofit/>
          </a:bodyPr>
          <a:lstStyle>
            <a:lvl1pPr marL="0" indent="0">
              <a:buNone/>
              <a:defRPr sz="2700" b="1"/>
            </a:lvl1pPr>
          </a:lstStyle>
          <a:p>
            <a:pPr lvl="0"/>
            <a:r>
              <a:rPr lang="en-US"/>
              <a:t>Click to edit Master text styles</a:t>
            </a:r>
          </a:p>
        </p:txBody>
      </p:sp>
      <p:sp>
        <p:nvSpPr>
          <p:cNvPr id="5" name="Date Placeholder 4">
            <a:extLst>
              <a:ext uri="{FF2B5EF4-FFF2-40B4-BE49-F238E27FC236}">
                <a16:creationId xmlns:a16="http://schemas.microsoft.com/office/drawing/2014/main" id="{77DA4635-CD35-105A-54F6-571A5B6C4693}"/>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B932984F-04B1-F977-FBD2-4592E8E4D018}"/>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328DD725-F823-F190-62A8-AC33F67CA63F}"/>
              </a:ext>
            </a:extLst>
          </p:cNvPr>
          <p:cNvSpPr>
            <a:spLocks noGrp="1"/>
          </p:cNvSpPr>
          <p:nvPr>
            <p:ph type="sldNum" sz="quarter" idx="11"/>
          </p:nvPr>
        </p:nvSpPr>
        <p:spPr/>
        <p:txBody>
          <a:bodyPr/>
          <a:lstStyle/>
          <a:p>
            <a:fld id="{98C0CDE5-970C-4CC4-BF43-0DA127E73E82}" type="slidenum">
              <a:rPr lang="en-US" smtClean="0"/>
              <a:pPr/>
              <a:t>‹#›</a:t>
            </a:fld>
            <a:endParaRPr lang="en-US" dirty="0"/>
          </a:p>
        </p:txBody>
      </p:sp>
      <p:pic>
        <p:nvPicPr>
          <p:cNvPr id="17" name="Picture 16" descr="A purple and pink gradient on a black background&#10;&#10;Description automatically generated">
            <a:extLst>
              <a:ext uri="{FF2B5EF4-FFF2-40B4-BE49-F238E27FC236}">
                <a16:creationId xmlns:a16="http://schemas.microsoft.com/office/drawing/2014/main" id="{5DFBE14A-32CA-8A3F-8C86-D04E6B1DBAC0}"/>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1" y="7940663"/>
            <a:ext cx="3541982" cy="2346338"/>
          </a:xfrm>
          <a:prstGeom prst="rect">
            <a:avLst/>
          </a:prstGeom>
        </p:spPr>
      </p:pic>
    </p:spTree>
    <p:extLst>
      <p:ext uri="{BB962C8B-B14F-4D97-AF65-F5344CB8AC3E}">
        <p14:creationId xmlns:p14="http://schemas.microsoft.com/office/powerpoint/2010/main" val="1908305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7F71CF-7463-EE58-8673-70FF6E01D635}"/>
              </a:ext>
            </a:extLst>
          </p:cNvPr>
          <p:cNvSpPr/>
          <p:nvPr userDrawn="1"/>
        </p:nvSpPr>
        <p:spPr>
          <a:xfrm>
            <a:off x="1205350" y="494123"/>
            <a:ext cx="14189996" cy="92803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7" name="Picture 6" descr="A colorful gradient on a black background&#10;&#10;Description automatically generated">
            <a:extLst>
              <a:ext uri="{FF2B5EF4-FFF2-40B4-BE49-F238E27FC236}">
                <a16:creationId xmlns:a16="http://schemas.microsoft.com/office/drawing/2014/main" id="{35BEB45A-F384-D7C9-A3CB-75375E4B6990}"/>
              </a:ext>
            </a:extLst>
          </p:cNvPr>
          <p:cNvPicPr>
            <a:picLocks noChangeAspect="1"/>
          </p:cNvPicPr>
          <p:nvPr userDrawn="1"/>
        </p:nvPicPr>
        <p:blipFill rotWithShape="1">
          <a:blip r:embed="rId2"/>
          <a:srcRect l="-728" t="-787" r="-1" b="2794"/>
          <a:stretch/>
        </p:blipFill>
        <p:spPr>
          <a:xfrm rot="10800000">
            <a:off x="221668" y="-2"/>
            <a:ext cx="17764670" cy="9774423"/>
          </a:xfrm>
          <a:prstGeom prst="rect">
            <a:avLst/>
          </a:prstGeom>
        </p:spPr>
      </p:pic>
      <p:grpSp>
        <p:nvGrpSpPr>
          <p:cNvPr id="8" name="Group 7">
            <a:extLst>
              <a:ext uri="{FF2B5EF4-FFF2-40B4-BE49-F238E27FC236}">
                <a16:creationId xmlns:a16="http://schemas.microsoft.com/office/drawing/2014/main" id="{210DECF3-C5B2-7596-8F56-1A7469F36886}"/>
              </a:ext>
            </a:extLst>
          </p:cNvPr>
          <p:cNvGrpSpPr/>
          <p:nvPr userDrawn="1"/>
        </p:nvGrpSpPr>
        <p:grpSpPr>
          <a:xfrm rot="10800000">
            <a:off x="4558955" y="832943"/>
            <a:ext cx="8235576" cy="8302616"/>
            <a:chOff x="2470935" y="599843"/>
            <a:chExt cx="5490384" cy="5535077"/>
          </a:xfrm>
        </p:grpSpPr>
        <p:pic>
          <p:nvPicPr>
            <p:cNvPr id="10" name="Graphic 9">
              <a:extLst>
                <a:ext uri="{FF2B5EF4-FFF2-40B4-BE49-F238E27FC236}">
                  <a16:creationId xmlns:a16="http://schemas.microsoft.com/office/drawing/2014/main" id="{9A5C777D-A2B2-306B-76C2-3E13CEC5C9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70935" y="599843"/>
              <a:ext cx="849017" cy="978035"/>
            </a:xfrm>
            <a:prstGeom prst="rect">
              <a:avLst/>
            </a:prstGeom>
          </p:spPr>
        </p:pic>
        <p:pic>
          <p:nvPicPr>
            <p:cNvPr id="11" name="Graphic 10">
              <a:extLst>
                <a:ext uri="{FF2B5EF4-FFF2-40B4-BE49-F238E27FC236}">
                  <a16:creationId xmlns:a16="http://schemas.microsoft.com/office/drawing/2014/main" id="{CB86DD9E-B0D3-146B-90C5-1F835B4B6F5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12302" y="5156885"/>
              <a:ext cx="849017" cy="978035"/>
            </a:xfrm>
            <a:prstGeom prst="rect">
              <a:avLst/>
            </a:prstGeom>
          </p:spPr>
        </p:pic>
      </p:grpSp>
      <p:sp>
        <p:nvSpPr>
          <p:cNvPr id="2" name="Title 1">
            <a:extLst>
              <a:ext uri="{FF2B5EF4-FFF2-40B4-BE49-F238E27FC236}">
                <a16:creationId xmlns:a16="http://schemas.microsoft.com/office/drawing/2014/main" id="{435E4463-3EAA-4A1D-028E-15858531ED7F}"/>
              </a:ext>
            </a:extLst>
          </p:cNvPr>
          <p:cNvSpPr>
            <a:spLocks noGrp="1"/>
          </p:cNvSpPr>
          <p:nvPr>
            <p:ph type="title"/>
          </p:nvPr>
        </p:nvSpPr>
        <p:spPr>
          <a:xfrm>
            <a:off x="4416552" y="2125980"/>
            <a:ext cx="8051292" cy="3291840"/>
          </a:xfrm>
        </p:spPr>
        <p:txBody>
          <a:bodyPr anchor="b">
            <a:normAutofit/>
          </a:bodyPr>
          <a:lstStyle>
            <a:lvl1pPr algn="ctr">
              <a:lnSpc>
                <a:spcPct val="90000"/>
              </a:lnSpc>
              <a:defRPr sz="5400"/>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8BF31E34-7EF1-9430-2FA0-784F079D7AA2}"/>
              </a:ext>
            </a:extLst>
          </p:cNvPr>
          <p:cNvSpPr>
            <a:spLocks noGrp="1"/>
          </p:cNvSpPr>
          <p:nvPr>
            <p:ph type="body" sz="quarter" idx="13"/>
          </p:nvPr>
        </p:nvSpPr>
        <p:spPr>
          <a:xfrm>
            <a:off x="4416552" y="5404105"/>
            <a:ext cx="8051292" cy="1423988"/>
          </a:xfrm>
        </p:spPr>
        <p:txBody>
          <a:bodyPr>
            <a:normAutofit/>
          </a:bodyPr>
          <a:lstStyle>
            <a:lvl1pPr marL="0" indent="0" algn="ctr">
              <a:lnSpc>
                <a:spcPct val="100000"/>
              </a:lnSpc>
              <a:spcBef>
                <a:spcPts val="0"/>
              </a:spcBef>
              <a:buNone/>
              <a:defRPr sz="27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11187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hyperlink" Target="https://openclipart.org/detail/35413/tango%20applications%20system"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8773" y="6233143"/>
            <a:ext cx="18667489" cy="4072907"/>
          </a:xfrm>
          <a:custGeom>
            <a:avLst/>
            <a:gdLst/>
            <a:ahLst/>
            <a:cxnLst/>
            <a:rect l="l" t="t" r="r" b="b"/>
            <a:pathLst>
              <a:path w="18667489" h="4072907">
                <a:moveTo>
                  <a:pt x="0" y="0"/>
                </a:moveTo>
                <a:lnTo>
                  <a:pt x="18667489" y="0"/>
                </a:lnTo>
                <a:lnTo>
                  <a:pt x="18667489" y="4072907"/>
                </a:lnTo>
                <a:lnTo>
                  <a:pt x="0" y="4072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215118" y="1028700"/>
            <a:ext cx="5749235" cy="7816273"/>
            <a:chOff x="0" y="0"/>
            <a:chExt cx="812800" cy="1105028"/>
          </a:xfrm>
        </p:grpSpPr>
        <p:sp>
          <p:nvSpPr>
            <p:cNvPr id="4" name="Freeform 4"/>
            <p:cNvSpPr/>
            <p:nvPr/>
          </p:nvSpPr>
          <p:spPr>
            <a:xfrm>
              <a:off x="0" y="0"/>
              <a:ext cx="812800" cy="1105028"/>
            </a:xfrm>
            <a:custGeom>
              <a:avLst/>
              <a:gdLst/>
              <a:ahLst/>
              <a:cxnLst/>
              <a:rect l="l" t="t" r="r" b="b"/>
              <a:pathLst>
                <a:path w="812800" h="1105028">
                  <a:moveTo>
                    <a:pt x="48478" y="0"/>
                  </a:moveTo>
                  <a:lnTo>
                    <a:pt x="764322" y="0"/>
                  </a:lnTo>
                  <a:cubicBezTo>
                    <a:pt x="777179" y="0"/>
                    <a:pt x="789510" y="5107"/>
                    <a:pt x="798601" y="14199"/>
                  </a:cubicBezTo>
                  <a:cubicBezTo>
                    <a:pt x="807693" y="23290"/>
                    <a:pt x="812800" y="35621"/>
                    <a:pt x="812800" y="48478"/>
                  </a:cubicBezTo>
                  <a:lnTo>
                    <a:pt x="812800" y="1056551"/>
                  </a:lnTo>
                  <a:cubicBezTo>
                    <a:pt x="812800" y="1069408"/>
                    <a:pt x="807693" y="1081738"/>
                    <a:pt x="798601" y="1090829"/>
                  </a:cubicBezTo>
                  <a:cubicBezTo>
                    <a:pt x="789510" y="1099921"/>
                    <a:pt x="777179" y="1105028"/>
                    <a:pt x="764322" y="1105028"/>
                  </a:cubicBezTo>
                  <a:lnTo>
                    <a:pt x="48478" y="1105028"/>
                  </a:lnTo>
                  <a:cubicBezTo>
                    <a:pt x="35621" y="1105028"/>
                    <a:pt x="23290" y="1099921"/>
                    <a:pt x="14199" y="1090829"/>
                  </a:cubicBezTo>
                  <a:cubicBezTo>
                    <a:pt x="5107" y="1081738"/>
                    <a:pt x="0" y="1069408"/>
                    <a:pt x="0" y="1056551"/>
                  </a:cubicBezTo>
                  <a:lnTo>
                    <a:pt x="0" y="48478"/>
                  </a:lnTo>
                  <a:cubicBezTo>
                    <a:pt x="0" y="35621"/>
                    <a:pt x="5107" y="23290"/>
                    <a:pt x="14199" y="14199"/>
                  </a:cubicBezTo>
                  <a:cubicBezTo>
                    <a:pt x="23290" y="5107"/>
                    <a:pt x="35621" y="0"/>
                    <a:pt x="48478" y="0"/>
                  </a:cubicBezTo>
                  <a:close/>
                </a:path>
              </a:pathLst>
            </a:custGeom>
            <a:blipFill>
              <a:blip r:embed="rId4"/>
              <a:stretch>
                <a:fillRect t="-5200" b="-5200"/>
              </a:stretch>
            </a:blipFill>
            <a:ln w="209550" cap="rnd">
              <a:solidFill>
                <a:srgbClr val="1B75BC"/>
              </a:solidFill>
              <a:prstDash val="solid"/>
              <a:round/>
            </a:ln>
          </p:spPr>
        </p:sp>
      </p:grpSp>
      <p:sp>
        <p:nvSpPr>
          <p:cNvPr id="5" name="Freeform 5"/>
          <p:cNvSpPr/>
          <p:nvPr/>
        </p:nvSpPr>
        <p:spPr>
          <a:xfrm flipV="1">
            <a:off x="-233769" y="-834006"/>
            <a:ext cx="6476170" cy="5510632"/>
          </a:xfrm>
          <a:custGeom>
            <a:avLst/>
            <a:gdLst/>
            <a:ahLst/>
            <a:cxnLst/>
            <a:rect l="l" t="t" r="r" b="b"/>
            <a:pathLst>
              <a:path w="6476170" h="5510632">
                <a:moveTo>
                  <a:pt x="0" y="5510631"/>
                </a:moveTo>
                <a:lnTo>
                  <a:pt x="6476170" y="5510631"/>
                </a:lnTo>
                <a:lnTo>
                  <a:pt x="6476170" y="0"/>
                </a:lnTo>
                <a:lnTo>
                  <a:pt x="0" y="0"/>
                </a:lnTo>
                <a:lnTo>
                  <a:pt x="0" y="551063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2410834" y="2813505"/>
            <a:ext cx="11360501" cy="6238131"/>
          </a:xfrm>
          <a:prstGeom prst="rect">
            <a:avLst/>
          </a:prstGeom>
        </p:spPr>
        <p:txBody>
          <a:bodyPr lIns="0" tIns="0" rIns="0" bIns="0" rtlCol="0" anchor="t">
            <a:spAutoFit/>
          </a:bodyPr>
          <a:lstStyle/>
          <a:p>
            <a:pPr algn="l">
              <a:lnSpc>
                <a:spcPts val="12174"/>
              </a:lnSpc>
            </a:pPr>
            <a:r>
              <a:rPr lang="en-US" sz="11706" b="1">
                <a:solidFill>
                  <a:srgbClr val="262262"/>
                </a:solidFill>
                <a:latin typeface="Anaphora Bold"/>
                <a:ea typeface="Anaphora Bold"/>
                <a:cs typeface="Anaphora Bold"/>
                <a:sym typeface="Anaphora Bold"/>
              </a:rPr>
              <a:t>ANALISIS SISTEM SEKOLAH SD</a:t>
            </a:r>
          </a:p>
          <a:p>
            <a:pPr algn="l">
              <a:lnSpc>
                <a:spcPts val="12174"/>
              </a:lnSpc>
            </a:pPr>
            <a:endParaRPr lang="en-US" sz="11706" b="1">
              <a:solidFill>
                <a:srgbClr val="262262"/>
              </a:solidFill>
              <a:latin typeface="Anaphora Bold"/>
              <a:ea typeface="Anaphora Bold"/>
              <a:cs typeface="Anaphora Bold"/>
              <a:sym typeface="Anaphora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1028700"/>
            <a:ext cx="1240484" cy="1165470"/>
          </a:xfrm>
          <a:custGeom>
            <a:avLst/>
            <a:gdLst/>
            <a:ahLst/>
            <a:cxnLst/>
            <a:rect l="l" t="t" r="r" b="b"/>
            <a:pathLst>
              <a:path w="1240484" h="1165470">
                <a:moveTo>
                  <a:pt x="0" y="1165470"/>
                </a:moveTo>
                <a:lnTo>
                  <a:pt x="1240484" y="1165470"/>
                </a:lnTo>
                <a:lnTo>
                  <a:pt x="1240484" y="0"/>
                </a:lnTo>
                <a:lnTo>
                  <a:pt x="0" y="0"/>
                </a:lnTo>
                <a:lnTo>
                  <a:pt x="0" y="11654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89954" y="5431141"/>
            <a:ext cx="1240484" cy="1165470"/>
          </a:xfrm>
          <a:custGeom>
            <a:avLst/>
            <a:gdLst/>
            <a:ahLst/>
            <a:cxnLst/>
            <a:rect l="l" t="t" r="r" b="b"/>
            <a:pathLst>
              <a:path w="1240484" h="1165470">
                <a:moveTo>
                  <a:pt x="0" y="1165469"/>
                </a:moveTo>
                <a:lnTo>
                  <a:pt x="1240484" y="1165469"/>
                </a:lnTo>
                <a:lnTo>
                  <a:pt x="1240484" y="0"/>
                </a:lnTo>
                <a:lnTo>
                  <a:pt x="0" y="0"/>
                </a:lnTo>
                <a:lnTo>
                  <a:pt x="0" y="116546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290052" y="6117"/>
            <a:ext cx="6997948" cy="10280883"/>
          </a:xfrm>
          <a:custGeom>
            <a:avLst/>
            <a:gdLst/>
            <a:ahLst/>
            <a:cxnLst/>
            <a:rect l="l" t="t" r="r" b="b"/>
            <a:pathLst>
              <a:path w="6997948" h="10280883">
                <a:moveTo>
                  <a:pt x="0" y="0"/>
                </a:moveTo>
                <a:lnTo>
                  <a:pt x="6997948" y="0"/>
                </a:lnTo>
                <a:lnTo>
                  <a:pt x="6997948" y="10280883"/>
                </a:lnTo>
                <a:lnTo>
                  <a:pt x="0" y="10280883"/>
                </a:lnTo>
                <a:lnTo>
                  <a:pt x="0" y="0"/>
                </a:lnTo>
                <a:close/>
              </a:path>
            </a:pathLst>
          </a:custGeom>
          <a:blipFill>
            <a:blip r:embed="rId4"/>
            <a:stretch>
              <a:fillRect l="-112164" t="-16393" r="-15830"/>
            </a:stretch>
          </a:blipFill>
        </p:spPr>
      </p:sp>
      <p:sp>
        <p:nvSpPr>
          <p:cNvPr id="5" name="TextBox 5"/>
          <p:cNvSpPr txBox="1"/>
          <p:nvPr/>
        </p:nvSpPr>
        <p:spPr>
          <a:xfrm>
            <a:off x="1428603" y="1019175"/>
            <a:ext cx="9183339" cy="3781425"/>
          </a:xfrm>
          <a:prstGeom prst="rect">
            <a:avLst/>
          </a:prstGeom>
        </p:spPr>
        <p:txBody>
          <a:bodyPr lIns="0" tIns="0" rIns="0" bIns="0" rtlCol="0" anchor="t">
            <a:spAutoFit/>
          </a:bodyPr>
          <a:lstStyle/>
          <a:p>
            <a:pPr algn="just">
              <a:lnSpc>
                <a:spcPts val="4559"/>
              </a:lnSpc>
            </a:pPr>
            <a:r>
              <a:rPr lang="en-US" sz="3799">
                <a:solidFill>
                  <a:srgbClr val="262262"/>
                </a:solidFill>
                <a:latin typeface="Anaphora"/>
                <a:ea typeface="Anaphora"/>
                <a:cs typeface="Anaphora"/>
                <a:sym typeface="Anaphora"/>
              </a:rPr>
              <a:t>Pengolah (Process)</a:t>
            </a:r>
          </a:p>
          <a:p>
            <a:pPr algn="just">
              <a:lnSpc>
                <a:spcPts val="3600"/>
              </a:lnSpc>
            </a:pPr>
            <a:r>
              <a:rPr lang="en-US" sz="3000">
                <a:solidFill>
                  <a:srgbClr val="262262"/>
                </a:solidFill>
                <a:latin typeface="Anaphora"/>
                <a:ea typeface="Anaphora"/>
                <a:cs typeface="Anaphora"/>
                <a:sym typeface="Anaphora"/>
              </a:rPr>
              <a:t>Proses dalam sekolah dasar mencakup pengajaran dan pengembangan siswa: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Pengajaran: Proses belajar mengajar di kelas.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Evaluasi: Penilaian dan pemantauan perkembangan siswa.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Kegiatan tambahan: Ekstrakurikuler untuk pengembangan keterampilan sosial.</a:t>
            </a:r>
          </a:p>
        </p:txBody>
      </p:sp>
      <p:sp>
        <p:nvSpPr>
          <p:cNvPr id="6" name="TextBox 6"/>
          <p:cNvSpPr txBox="1"/>
          <p:nvPr/>
        </p:nvSpPr>
        <p:spPr>
          <a:xfrm>
            <a:off x="1768576" y="5421616"/>
            <a:ext cx="9183339" cy="4238625"/>
          </a:xfrm>
          <a:prstGeom prst="rect">
            <a:avLst/>
          </a:prstGeom>
        </p:spPr>
        <p:txBody>
          <a:bodyPr lIns="0" tIns="0" rIns="0" bIns="0" rtlCol="0" anchor="t">
            <a:spAutoFit/>
          </a:bodyPr>
          <a:lstStyle/>
          <a:p>
            <a:pPr algn="just">
              <a:lnSpc>
                <a:spcPts val="4559"/>
              </a:lnSpc>
            </a:pPr>
            <a:r>
              <a:rPr lang="en-US" sz="3799">
                <a:solidFill>
                  <a:srgbClr val="262262"/>
                </a:solidFill>
                <a:latin typeface="Anaphora"/>
                <a:ea typeface="Anaphora"/>
                <a:cs typeface="Anaphora"/>
                <a:sym typeface="Anaphora"/>
              </a:rPr>
              <a:t>Sasaran atau Tujuan (Objectives atau Goal)</a:t>
            </a:r>
          </a:p>
          <a:p>
            <a:pPr algn="just">
              <a:lnSpc>
                <a:spcPts val="3600"/>
              </a:lnSpc>
            </a:pPr>
            <a:r>
              <a:rPr lang="en-US" sz="3000">
                <a:solidFill>
                  <a:srgbClr val="262262"/>
                </a:solidFill>
                <a:latin typeface="Anaphora"/>
                <a:ea typeface="Anaphora"/>
                <a:cs typeface="Anaphora"/>
                <a:sym typeface="Anaphora"/>
              </a:rPr>
              <a:t>Tujuan sekolah dasar adalah: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Mengembangkan pengetahuan dasar: Literasi, numerasi, dan keterampilan dasar lainnya.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Membentuk karakter: Nilai-nilai moral, sosial, dan etika.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Mempersiapkan siswa: Agar siap menghadapi tantangan akademis dan sosial di jenjang pendidikan yang lebih tinggi.</a:t>
            </a:r>
          </a:p>
        </p:txBody>
      </p:sp>
    </p:spTree>
  </p:cSld>
  <p:clrMapOvr>
    <a:masterClrMapping/>
  </p:clrMapOvr>
  <p:transition>
    <p:cover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88872" y="-56407"/>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434286"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4"/>
            <a:stretch>
              <a:fillRect/>
            </a:stretch>
          </a:blipFill>
        </p:spPr>
      </p:sp>
      <p:sp>
        <p:nvSpPr>
          <p:cNvPr id="4" name="TextBox 4"/>
          <p:cNvSpPr txBox="1"/>
          <p:nvPr/>
        </p:nvSpPr>
        <p:spPr>
          <a:xfrm>
            <a:off x="-1332979" y="1563160"/>
            <a:ext cx="13210427" cy="970915"/>
          </a:xfrm>
          <a:prstGeom prst="rect">
            <a:avLst/>
          </a:prstGeom>
        </p:spPr>
        <p:txBody>
          <a:bodyPr lIns="0" tIns="0" rIns="0" bIns="0" rtlCol="0" anchor="t">
            <a:spAutoFit/>
          </a:bodyPr>
          <a:lstStyle/>
          <a:p>
            <a:pPr algn="ctr">
              <a:lnSpc>
                <a:spcPts val="7279"/>
              </a:lnSpc>
            </a:pPr>
            <a:r>
              <a:rPr lang="en-US" sz="6999" b="1">
                <a:solidFill>
                  <a:srgbClr val="262262"/>
                </a:solidFill>
                <a:latin typeface="Anaphora Bold"/>
                <a:ea typeface="Anaphora Bold"/>
                <a:cs typeface="Anaphora Bold"/>
                <a:sym typeface="Anaphora Bold"/>
              </a:rPr>
              <a:t>KESIMPULAN</a:t>
            </a:r>
          </a:p>
        </p:txBody>
      </p:sp>
      <p:sp>
        <p:nvSpPr>
          <p:cNvPr id="5" name="TextBox 5"/>
          <p:cNvSpPr txBox="1"/>
          <p:nvPr/>
        </p:nvSpPr>
        <p:spPr>
          <a:xfrm>
            <a:off x="1485965" y="3443341"/>
            <a:ext cx="9183339" cy="5495925"/>
          </a:xfrm>
          <a:prstGeom prst="rect">
            <a:avLst/>
          </a:prstGeom>
        </p:spPr>
        <p:txBody>
          <a:bodyPr lIns="0" tIns="0" rIns="0" bIns="0" rtlCol="0" anchor="t">
            <a:spAutoFit/>
          </a:bodyPr>
          <a:lstStyle/>
          <a:p>
            <a:pPr algn="just">
              <a:lnSpc>
                <a:spcPts val="3600"/>
              </a:lnSpc>
            </a:pPr>
            <a:r>
              <a:rPr lang="en-US" sz="3000">
                <a:solidFill>
                  <a:srgbClr val="262262"/>
                </a:solidFill>
                <a:latin typeface="Anaphora"/>
                <a:ea typeface="Anaphora"/>
                <a:cs typeface="Anaphora"/>
                <a:sym typeface="Anaphora"/>
              </a:rPr>
              <a:t>Sistem di sekolah dasar adalah jaringan yang terdiri dari berbagai komponen yang saling bekerja untuk mencapai tujuan pendidikan. Batasan sistem, masukan seperti siswa dan kurikulum, serta proses pengajaran dan evaluasi semuanya berperan dalam menghasilkan keluaran berupa prestasi akademik dan pengembangan karakter siswa. Agar berhasil, seluruh komponen harus berfungsi secara sinergis dan adaptif terhadap perubahan lingkungan, termasuk perkembangan teknologi dan kebijakan. Dengan manajemen yang efektif, kualitas pendidikan di sekolah dasar dapat terus ditingkatkan.</a:t>
            </a:r>
          </a:p>
        </p:txBody>
      </p:sp>
    </p:spTree>
  </p:cSld>
  <p:clrMapOvr>
    <a:masterClrMapping/>
  </p:clrMapOvr>
  <p:transition>
    <p:cover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8773" y="6233143"/>
            <a:ext cx="18667489" cy="4072907"/>
          </a:xfrm>
          <a:custGeom>
            <a:avLst/>
            <a:gdLst/>
            <a:ahLst/>
            <a:cxnLst/>
            <a:rect l="l" t="t" r="r" b="b"/>
            <a:pathLst>
              <a:path w="18667489" h="4072907">
                <a:moveTo>
                  <a:pt x="0" y="0"/>
                </a:moveTo>
                <a:lnTo>
                  <a:pt x="18667489" y="0"/>
                </a:lnTo>
                <a:lnTo>
                  <a:pt x="18667489" y="4072907"/>
                </a:lnTo>
                <a:lnTo>
                  <a:pt x="0" y="4072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215118" y="1028700"/>
            <a:ext cx="5749235" cy="7816273"/>
            <a:chOff x="0" y="0"/>
            <a:chExt cx="812800" cy="1105028"/>
          </a:xfrm>
        </p:grpSpPr>
        <p:sp>
          <p:nvSpPr>
            <p:cNvPr id="4" name="Freeform 4"/>
            <p:cNvSpPr/>
            <p:nvPr/>
          </p:nvSpPr>
          <p:spPr>
            <a:xfrm>
              <a:off x="0" y="0"/>
              <a:ext cx="812800" cy="1105028"/>
            </a:xfrm>
            <a:custGeom>
              <a:avLst/>
              <a:gdLst/>
              <a:ahLst/>
              <a:cxnLst/>
              <a:rect l="l" t="t" r="r" b="b"/>
              <a:pathLst>
                <a:path w="812800" h="1105028">
                  <a:moveTo>
                    <a:pt x="48478" y="0"/>
                  </a:moveTo>
                  <a:lnTo>
                    <a:pt x="764322" y="0"/>
                  </a:lnTo>
                  <a:cubicBezTo>
                    <a:pt x="777179" y="0"/>
                    <a:pt x="789510" y="5107"/>
                    <a:pt x="798601" y="14199"/>
                  </a:cubicBezTo>
                  <a:cubicBezTo>
                    <a:pt x="807693" y="23290"/>
                    <a:pt x="812800" y="35621"/>
                    <a:pt x="812800" y="48478"/>
                  </a:cubicBezTo>
                  <a:lnTo>
                    <a:pt x="812800" y="1056551"/>
                  </a:lnTo>
                  <a:cubicBezTo>
                    <a:pt x="812800" y="1069408"/>
                    <a:pt x="807693" y="1081738"/>
                    <a:pt x="798601" y="1090829"/>
                  </a:cubicBezTo>
                  <a:cubicBezTo>
                    <a:pt x="789510" y="1099921"/>
                    <a:pt x="777179" y="1105028"/>
                    <a:pt x="764322" y="1105028"/>
                  </a:cubicBezTo>
                  <a:lnTo>
                    <a:pt x="48478" y="1105028"/>
                  </a:lnTo>
                  <a:cubicBezTo>
                    <a:pt x="35621" y="1105028"/>
                    <a:pt x="23290" y="1099921"/>
                    <a:pt x="14199" y="1090829"/>
                  </a:cubicBezTo>
                  <a:cubicBezTo>
                    <a:pt x="5107" y="1081738"/>
                    <a:pt x="0" y="1069408"/>
                    <a:pt x="0" y="1056551"/>
                  </a:cubicBezTo>
                  <a:lnTo>
                    <a:pt x="0" y="48478"/>
                  </a:lnTo>
                  <a:cubicBezTo>
                    <a:pt x="0" y="35621"/>
                    <a:pt x="5107" y="23290"/>
                    <a:pt x="14199" y="14199"/>
                  </a:cubicBezTo>
                  <a:cubicBezTo>
                    <a:pt x="23290" y="5107"/>
                    <a:pt x="35621" y="0"/>
                    <a:pt x="48478" y="0"/>
                  </a:cubicBezTo>
                  <a:close/>
                </a:path>
              </a:pathLst>
            </a:custGeom>
            <a:blipFill>
              <a:blip r:embed="rId4"/>
              <a:stretch>
                <a:fillRect t="-5200" b="-5200"/>
              </a:stretch>
            </a:blipFill>
            <a:ln w="209550" cap="rnd">
              <a:solidFill>
                <a:srgbClr val="1B75BC"/>
              </a:solidFill>
              <a:prstDash val="solid"/>
              <a:round/>
            </a:ln>
          </p:spPr>
        </p:sp>
      </p:grpSp>
      <p:sp>
        <p:nvSpPr>
          <p:cNvPr id="5" name="Freeform 5"/>
          <p:cNvSpPr/>
          <p:nvPr/>
        </p:nvSpPr>
        <p:spPr>
          <a:xfrm flipV="1">
            <a:off x="0" y="-22734"/>
            <a:ext cx="6476170" cy="5510632"/>
          </a:xfrm>
          <a:custGeom>
            <a:avLst/>
            <a:gdLst/>
            <a:ahLst/>
            <a:cxnLst/>
            <a:rect l="l" t="t" r="r" b="b"/>
            <a:pathLst>
              <a:path w="6476170" h="5510632">
                <a:moveTo>
                  <a:pt x="0" y="5510631"/>
                </a:moveTo>
                <a:lnTo>
                  <a:pt x="6476170" y="5510631"/>
                </a:lnTo>
                <a:lnTo>
                  <a:pt x="6476170" y="0"/>
                </a:lnTo>
                <a:lnTo>
                  <a:pt x="0" y="0"/>
                </a:lnTo>
                <a:lnTo>
                  <a:pt x="0" y="551063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3652962"/>
            <a:ext cx="11360501" cy="3152527"/>
          </a:xfrm>
          <a:prstGeom prst="rect">
            <a:avLst/>
          </a:prstGeom>
        </p:spPr>
        <p:txBody>
          <a:bodyPr lIns="0" tIns="0" rIns="0" bIns="0" rtlCol="0" anchor="t">
            <a:spAutoFit/>
          </a:bodyPr>
          <a:lstStyle/>
          <a:p>
            <a:pPr algn="ctr">
              <a:lnSpc>
                <a:spcPts val="12174"/>
              </a:lnSpc>
            </a:pPr>
            <a:r>
              <a:rPr lang="en-US" sz="11706" b="1">
                <a:solidFill>
                  <a:srgbClr val="262262"/>
                </a:solidFill>
                <a:latin typeface="Anaphora Bold"/>
                <a:ea typeface="Anaphora Bold"/>
                <a:cs typeface="Anaphora Bold"/>
                <a:sym typeface="Anaphora Bold"/>
              </a:rPr>
              <a:t>TERIMA </a:t>
            </a:r>
          </a:p>
          <a:p>
            <a:pPr algn="ctr">
              <a:lnSpc>
                <a:spcPts val="12174"/>
              </a:lnSpc>
            </a:pPr>
            <a:r>
              <a:rPr lang="en-US" sz="11706" b="1">
                <a:solidFill>
                  <a:srgbClr val="262262"/>
                </a:solidFill>
                <a:latin typeface="Anaphora Bold"/>
                <a:ea typeface="Anaphora Bold"/>
                <a:cs typeface="Anaphora Bold"/>
                <a:sym typeface="Anaphora Bold"/>
              </a:rPr>
              <a:t>KASIH</a:t>
            </a:r>
          </a:p>
        </p:txBody>
      </p:sp>
    </p:spTree>
  </p:cSld>
  <p:clrMapOvr>
    <a:masterClrMapping/>
  </p:clrMapOvr>
  <p:transition>
    <p:cover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722E1-DC3F-7BE5-7E67-22CDD364873C}"/>
              </a:ext>
            </a:extLst>
          </p:cNvPr>
          <p:cNvSpPr>
            <a:spLocks noGrp="1"/>
          </p:cNvSpPr>
          <p:nvPr>
            <p:ph type="title"/>
          </p:nvPr>
        </p:nvSpPr>
        <p:spPr>
          <a:xfrm>
            <a:off x="4191000" y="3162300"/>
            <a:ext cx="8051292" cy="914400"/>
          </a:xfrm>
        </p:spPr>
        <p:txBody>
          <a:bodyPr>
            <a:normAutofit fontScale="90000"/>
          </a:bodyPr>
          <a:lstStyle/>
          <a:p>
            <a:r>
              <a:rPr lang="en-US" b="1" dirty="0"/>
              <a:t>KELOMPOK 3</a:t>
            </a:r>
            <a:br>
              <a:rPr lang="en-US" b="1" dirty="0"/>
            </a:br>
            <a:br>
              <a:rPr lang="en-US" b="1" dirty="0"/>
            </a:br>
            <a:endParaRPr lang="en-US" b="1" dirty="0"/>
          </a:p>
        </p:txBody>
      </p:sp>
      <p:sp>
        <p:nvSpPr>
          <p:cNvPr id="2" name="TextBox 1">
            <a:extLst>
              <a:ext uri="{FF2B5EF4-FFF2-40B4-BE49-F238E27FC236}">
                <a16:creationId xmlns:a16="http://schemas.microsoft.com/office/drawing/2014/main" id="{8AB087F4-EAAD-05CC-0A40-B1F45D0A975A}"/>
              </a:ext>
            </a:extLst>
          </p:cNvPr>
          <p:cNvSpPr txBox="1"/>
          <p:nvPr/>
        </p:nvSpPr>
        <p:spPr>
          <a:xfrm>
            <a:off x="6000369" y="3162300"/>
            <a:ext cx="4432554" cy="5509200"/>
          </a:xfrm>
          <a:prstGeom prst="rect">
            <a:avLst/>
          </a:prstGeom>
          <a:noFill/>
        </p:spPr>
        <p:txBody>
          <a:bodyPr wrap="square" rtlCol="0">
            <a:spAutoFit/>
          </a:bodyPr>
          <a:lstStyle/>
          <a:p>
            <a:pPr marL="285750" indent="-285750">
              <a:buFont typeface="Wingdings" panose="05000000000000000000" pitchFamily="2" charset="2"/>
              <a:buChar char="Ø"/>
            </a:pPr>
            <a:r>
              <a:rPr lang="en-US" sz="4400" b="1" dirty="0"/>
              <a:t>Bayu S Bahar</a:t>
            </a:r>
          </a:p>
          <a:p>
            <a:pPr marL="285750" indent="-285750">
              <a:buFont typeface="Wingdings" panose="05000000000000000000" pitchFamily="2" charset="2"/>
              <a:buChar char="Ø"/>
            </a:pPr>
            <a:r>
              <a:rPr lang="en-US" sz="4400" b="1" dirty="0"/>
              <a:t>Ayu </a:t>
            </a:r>
            <a:r>
              <a:rPr lang="en-US" sz="4400" b="1" dirty="0" err="1"/>
              <a:t>Ningrat</a:t>
            </a:r>
            <a:endParaRPr lang="en-US" sz="4400" b="1" dirty="0"/>
          </a:p>
          <a:p>
            <a:pPr marL="285750" indent="-285750">
              <a:buFont typeface="Wingdings" panose="05000000000000000000" pitchFamily="2" charset="2"/>
              <a:buChar char="Ø"/>
            </a:pPr>
            <a:r>
              <a:rPr lang="en-US" sz="4400" b="1" dirty="0"/>
              <a:t>Poppy </a:t>
            </a:r>
            <a:r>
              <a:rPr lang="en-US" sz="4400" b="1" dirty="0" err="1"/>
              <a:t>Noviani</a:t>
            </a:r>
            <a:endParaRPr lang="en-US" sz="4400" b="1" dirty="0"/>
          </a:p>
          <a:p>
            <a:pPr marL="285750" indent="-285750">
              <a:buFont typeface="Wingdings" panose="05000000000000000000" pitchFamily="2" charset="2"/>
              <a:buChar char="Ø"/>
            </a:pPr>
            <a:r>
              <a:rPr lang="en-US" sz="4400" b="1" dirty="0" err="1"/>
              <a:t>Syahrul</a:t>
            </a:r>
            <a:r>
              <a:rPr lang="en-US" sz="4400" b="1" dirty="0"/>
              <a:t> </a:t>
            </a:r>
            <a:r>
              <a:rPr lang="en-US" sz="4400" b="1" dirty="0" err="1"/>
              <a:t>Maulidi</a:t>
            </a:r>
            <a:endParaRPr lang="en-US" sz="4400" b="1" dirty="0"/>
          </a:p>
          <a:p>
            <a:pPr marL="285750" indent="-285750">
              <a:buFont typeface="Wingdings" panose="05000000000000000000" pitchFamily="2" charset="2"/>
              <a:buChar char="Ø"/>
            </a:pPr>
            <a:r>
              <a:rPr lang="en-US" sz="4400" b="1" dirty="0"/>
              <a:t>Liza </a:t>
            </a:r>
            <a:r>
              <a:rPr lang="en-US" sz="4400" b="1" dirty="0" err="1"/>
              <a:t>Andareta</a:t>
            </a:r>
            <a:endParaRPr lang="en-US" sz="4400" b="1" dirty="0"/>
          </a:p>
          <a:p>
            <a:pPr marL="285750" indent="-285750">
              <a:buFont typeface="Wingdings" panose="05000000000000000000" pitchFamily="2" charset="2"/>
              <a:buChar char="Ø"/>
            </a:pPr>
            <a:r>
              <a:rPr lang="en-US" sz="4400" b="1" dirty="0"/>
              <a:t>Haris </a:t>
            </a:r>
            <a:r>
              <a:rPr lang="en-US" sz="4400" b="1" dirty="0" err="1"/>
              <a:t>Febriyan</a:t>
            </a:r>
            <a:endParaRPr lang="en-US" sz="4400" b="1" dirty="0"/>
          </a:p>
          <a:p>
            <a:pPr marL="285750" indent="-285750">
              <a:buFont typeface="Wingdings" panose="05000000000000000000" pitchFamily="2" charset="2"/>
              <a:buChar char="Ø"/>
            </a:pPr>
            <a:r>
              <a:rPr lang="en-US" sz="4400" b="1" dirty="0" err="1"/>
              <a:t>Syaiful</a:t>
            </a:r>
            <a:r>
              <a:rPr lang="en-US" sz="4400" b="1" dirty="0"/>
              <a:t> Anwar</a:t>
            </a:r>
          </a:p>
          <a:p>
            <a:pPr marL="285750" indent="-285750">
              <a:buFont typeface="Wingdings" panose="05000000000000000000" pitchFamily="2" charset="2"/>
              <a:buChar char="Ø"/>
            </a:pPr>
            <a:r>
              <a:rPr lang="en-US" sz="4400" b="1" dirty="0" err="1"/>
              <a:t>Syaripudin</a:t>
            </a:r>
            <a:endParaRPr lang="en-ID" sz="4400" dirty="0"/>
          </a:p>
        </p:txBody>
      </p:sp>
    </p:spTree>
    <p:extLst>
      <p:ext uri="{BB962C8B-B14F-4D97-AF65-F5344CB8AC3E}">
        <p14:creationId xmlns:p14="http://schemas.microsoft.com/office/powerpoint/2010/main" val="1733658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96705" y="-56407"/>
            <a:ext cx="6891295" cy="10343407"/>
          </a:xfrm>
          <a:custGeom>
            <a:avLst/>
            <a:gdLst/>
            <a:ahLst/>
            <a:cxnLst/>
            <a:rect l="l" t="t" r="r" b="b"/>
            <a:pathLst>
              <a:path w="6891295" h="10343407">
                <a:moveTo>
                  <a:pt x="0" y="0"/>
                </a:moveTo>
                <a:lnTo>
                  <a:pt x="6891295" y="0"/>
                </a:lnTo>
                <a:lnTo>
                  <a:pt x="6891295" y="10343407"/>
                </a:lnTo>
                <a:lnTo>
                  <a:pt x="0" y="10343407"/>
                </a:lnTo>
                <a:lnTo>
                  <a:pt x="0" y="0"/>
                </a:lnTo>
                <a:close/>
              </a:path>
            </a:pathLst>
          </a:custGeom>
          <a:blipFill>
            <a:blip r:embed="rId2"/>
            <a:stretch>
              <a:fillRect/>
            </a:stretch>
          </a:blipFill>
        </p:spPr>
      </p:sp>
      <p:sp>
        <p:nvSpPr>
          <p:cNvPr id="3" name="TextBox 3"/>
          <p:cNvSpPr txBox="1"/>
          <p:nvPr/>
        </p:nvSpPr>
        <p:spPr>
          <a:xfrm>
            <a:off x="197827" y="1689171"/>
            <a:ext cx="10488501" cy="1894840"/>
          </a:xfrm>
          <a:prstGeom prst="rect">
            <a:avLst/>
          </a:prstGeom>
        </p:spPr>
        <p:txBody>
          <a:bodyPr lIns="0" tIns="0" rIns="0" bIns="0" rtlCol="0" anchor="t">
            <a:spAutoFit/>
          </a:bodyPr>
          <a:lstStyle/>
          <a:p>
            <a:pPr algn="ctr">
              <a:lnSpc>
                <a:spcPts val="7279"/>
              </a:lnSpc>
            </a:pPr>
            <a:r>
              <a:rPr lang="en-US" sz="6999" b="1">
                <a:solidFill>
                  <a:srgbClr val="262262"/>
                </a:solidFill>
                <a:latin typeface="Anaphora Bold"/>
                <a:ea typeface="Anaphora Bold"/>
                <a:cs typeface="Anaphora Bold"/>
                <a:sym typeface="Anaphora Bold"/>
              </a:rPr>
              <a:t>LATAR BELAKANG</a:t>
            </a:r>
          </a:p>
          <a:p>
            <a:pPr algn="ctr">
              <a:lnSpc>
                <a:spcPts val="7279"/>
              </a:lnSpc>
            </a:pPr>
            <a:endParaRPr lang="en-US" sz="6999" b="1">
              <a:solidFill>
                <a:srgbClr val="262262"/>
              </a:solidFill>
              <a:latin typeface="Anaphora Bold"/>
              <a:ea typeface="Anaphora Bold"/>
              <a:cs typeface="Anaphora Bold"/>
              <a:sym typeface="Anaphora Bold"/>
            </a:endParaRPr>
          </a:p>
        </p:txBody>
      </p:sp>
      <p:sp>
        <p:nvSpPr>
          <p:cNvPr id="4" name="TextBox 4"/>
          <p:cNvSpPr txBox="1"/>
          <p:nvPr/>
        </p:nvSpPr>
        <p:spPr>
          <a:xfrm>
            <a:off x="1373269" y="2880562"/>
            <a:ext cx="8981287" cy="6051461"/>
          </a:xfrm>
          <a:prstGeom prst="rect">
            <a:avLst/>
          </a:prstGeom>
        </p:spPr>
        <p:txBody>
          <a:bodyPr lIns="0" tIns="0" rIns="0" bIns="0" rtlCol="0" anchor="t">
            <a:spAutoFit/>
          </a:bodyPr>
          <a:lstStyle/>
          <a:p>
            <a:pPr algn="just">
              <a:lnSpc>
                <a:spcPts val="3398"/>
              </a:lnSpc>
            </a:pPr>
            <a:r>
              <a:rPr lang="en-US" sz="2831">
                <a:solidFill>
                  <a:srgbClr val="262262"/>
                </a:solidFill>
                <a:latin typeface="Anaphora"/>
                <a:ea typeface="Anaphora"/>
                <a:cs typeface="Anaphora"/>
                <a:sym typeface="Anaphora"/>
              </a:rPr>
              <a:t>Sekolah dasar merupakan tahap penting dalam membentuk pengetahuan, keterampilan, dan karakter siswa. Sebagai institusi pendidikan formal pertama, sekolah dasar berperan besar dalam perkembangan intelektual dan emosional anak-anak, dengan fokus pada literasi, numerasi, serta nilai-nilai sosial dan moral.</a:t>
            </a:r>
          </a:p>
          <a:p>
            <a:pPr algn="just">
              <a:lnSpc>
                <a:spcPts val="3398"/>
              </a:lnSpc>
            </a:pPr>
            <a:endParaRPr lang="en-US" sz="2831">
              <a:solidFill>
                <a:srgbClr val="262262"/>
              </a:solidFill>
              <a:latin typeface="Anaphora"/>
              <a:ea typeface="Anaphora"/>
              <a:cs typeface="Anaphora"/>
              <a:sym typeface="Anaphora"/>
            </a:endParaRPr>
          </a:p>
          <a:p>
            <a:pPr algn="just">
              <a:lnSpc>
                <a:spcPts val="3398"/>
              </a:lnSpc>
            </a:pPr>
            <a:r>
              <a:rPr lang="en-US" sz="2831">
                <a:solidFill>
                  <a:srgbClr val="262262"/>
                </a:solidFill>
                <a:latin typeface="Anaphora"/>
                <a:ea typeface="Anaphora"/>
                <a:cs typeface="Anaphora"/>
                <a:sym typeface="Anaphora"/>
              </a:rPr>
              <a:t>Perubahan sosial dan perkembangan teknologi menuntut sekolah dasar untuk terus beradaptasi agar kualitas pendidikan tetap optimal. Oleh karena itu, analisis sistem pendidikan di sekolah dasar diperlukan guna memastikan bahwa semua komponen bekerja sinergis untuk mencapai tujuan pendidikan yang diinginkan.</a:t>
            </a:r>
          </a:p>
        </p:txBody>
      </p:sp>
    </p:spTree>
  </p:cSld>
  <p:clrMapOvr>
    <a:masterClrMapping/>
  </p:clrMapOvr>
  <p:transition>
    <p:cover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93290" y="3280479"/>
            <a:ext cx="12031524" cy="7188836"/>
          </a:xfrm>
          <a:custGeom>
            <a:avLst/>
            <a:gdLst/>
            <a:ahLst/>
            <a:cxnLst/>
            <a:rect l="l" t="t" r="r" b="b"/>
            <a:pathLst>
              <a:path w="12031524" h="7188836">
                <a:moveTo>
                  <a:pt x="0" y="0"/>
                </a:moveTo>
                <a:lnTo>
                  <a:pt x="12031524" y="0"/>
                </a:lnTo>
                <a:lnTo>
                  <a:pt x="12031524" y="7188836"/>
                </a:lnTo>
                <a:lnTo>
                  <a:pt x="0" y="7188836"/>
                </a:lnTo>
                <a:lnTo>
                  <a:pt x="0" y="0"/>
                </a:lnTo>
                <a:close/>
              </a:path>
            </a:pathLst>
          </a:custGeom>
          <a:blipFill>
            <a:blip r:embed="rId2"/>
            <a:stretch>
              <a:fillRect/>
            </a:stretch>
          </a:blipFill>
        </p:spPr>
      </p:sp>
      <p:sp>
        <p:nvSpPr>
          <p:cNvPr id="3" name="Freeform 3"/>
          <p:cNvSpPr/>
          <p:nvPr/>
        </p:nvSpPr>
        <p:spPr>
          <a:xfrm flipV="1">
            <a:off x="-88872" y="-56407"/>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420706" y="3927928"/>
            <a:ext cx="7065220" cy="4124325"/>
          </a:xfrm>
          <a:prstGeom prst="rect">
            <a:avLst/>
          </a:prstGeom>
        </p:spPr>
        <p:txBody>
          <a:bodyPr lIns="0" tIns="0" rIns="0" bIns="0" rtlCol="0" anchor="t">
            <a:spAutoFit/>
          </a:bodyPr>
          <a:lstStyle/>
          <a:p>
            <a:pPr algn="just">
              <a:lnSpc>
                <a:spcPts val="3600"/>
              </a:lnSpc>
            </a:pPr>
            <a:r>
              <a:rPr lang="en-US" sz="3000">
                <a:solidFill>
                  <a:srgbClr val="262262"/>
                </a:solidFill>
                <a:latin typeface="Anaphora"/>
                <a:ea typeface="Anaphora"/>
                <a:cs typeface="Anaphora"/>
                <a:sym typeface="Anaphora"/>
              </a:rPr>
              <a:t>Dalam memahami dan meningkatkan kualitas pendidikan di sekolah dasar (SD), analisis sistem sekolah SD memegang peranan penting. Dengan memetakan komponen-komponen kunci dalam sistem sekolah, kita dapat mengidentifikasi area-area yang perlu ditingkatkan untuk mencapai hasil yang lebih baik.</a:t>
            </a:r>
          </a:p>
          <a:p>
            <a:pPr algn="just">
              <a:lnSpc>
                <a:spcPts val="3600"/>
              </a:lnSpc>
            </a:pPr>
            <a:endParaRPr lang="en-US" sz="3000">
              <a:solidFill>
                <a:srgbClr val="262262"/>
              </a:solidFill>
              <a:latin typeface="Anaphora"/>
              <a:ea typeface="Anaphora"/>
              <a:cs typeface="Anaphora"/>
              <a:sym typeface="Anaphora"/>
            </a:endParaRPr>
          </a:p>
        </p:txBody>
      </p:sp>
      <p:grpSp>
        <p:nvGrpSpPr>
          <p:cNvPr id="5" name="Group 5"/>
          <p:cNvGrpSpPr/>
          <p:nvPr/>
        </p:nvGrpSpPr>
        <p:grpSpPr>
          <a:xfrm>
            <a:off x="12018680" y="3666561"/>
            <a:ext cx="4385693" cy="4385693"/>
            <a:chOff x="0" y="0"/>
            <a:chExt cx="812800" cy="812800"/>
          </a:xfrm>
        </p:grpSpPr>
        <p:sp>
          <p:nvSpPr>
            <p:cNvPr id="6" name="Freeform 6"/>
            <p:cNvSpPr/>
            <p:nvPr/>
          </p:nvSpPr>
          <p:spPr>
            <a:xfrm>
              <a:off x="0" y="0"/>
              <a:ext cx="812800" cy="812800"/>
            </a:xfrm>
            <a:custGeom>
              <a:avLst/>
              <a:gdLst/>
              <a:ahLst/>
              <a:cxnLst/>
              <a:rect l="l" t="t" r="r" b="b"/>
              <a:pathLst>
                <a:path w="812800" h="812800">
                  <a:moveTo>
                    <a:pt x="40601" y="0"/>
                  </a:moveTo>
                  <a:lnTo>
                    <a:pt x="772199" y="0"/>
                  </a:lnTo>
                  <a:cubicBezTo>
                    <a:pt x="782967" y="0"/>
                    <a:pt x="793294" y="4278"/>
                    <a:pt x="800908" y="11892"/>
                  </a:cubicBezTo>
                  <a:cubicBezTo>
                    <a:pt x="808522" y="19506"/>
                    <a:pt x="812800" y="29833"/>
                    <a:pt x="812800" y="40601"/>
                  </a:cubicBezTo>
                  <a:lnTo>
                    <a:pt x="812800" y="772199"/>
                  </a:lnTo>
                  <a:cubicBezTo>
                    <a:pt x="812800" y="782967"/>
                    <a:pt x="808522" y="793294"/>
                    <a:pt x="800908" y="800908"/>
                  </a:cubicBezTo>
                  <a:cubicBezTo>
                    <a:pt x="793294" y="808522"/>
                    <a:pt x="782967" y="812800"/>
                    <a:pt x="772199" y="812800"/>
                  </a:cubicBezTo>
                  <a:lnTo>
                    <a:pt x="40601" y="812800"/>
                  </a:lnTo>
                  <a:cubicBezTo>
                    <a:pt x="29833" y="812800"/>
                    <a:pt x="19506" y="808522"/>
                    <a:pt x="11892" y="800908"/>
                  </a:cubicBezTo>
                  <a:cubicBezTo>
                    <a:pt x="4278" y="793294"/>
                    <a:pt x="0" y="782967"/>
                    <a:pt x="0" y="772199"/>
                  </a:cubicBezTo>
                  <a:lnTo>
                    <a:pt x="0" y="40601"/>
                  </a:lnTo>
                  <a:cubicBezTo>
                    <a:pt x="0" y="29833"/>
                    <a:pt x="4278" y="19506"/>
                    <a:pt x="11892" y="11892"/>
                  </a:cubicBezTo>
                  <a:cubicBezTo>
                    <a:pt x="19506" y="4278"/>
                    <a:pt x="29833" y="0"/>
                    <a:pt x="40601" y="0"/>
                  </a:cubicBezTo>
                  <a:close/>
                </a:path>
              </a:pathLst>
            </a:custGeom>
            <a:blipFill>
              <a:blip r:embed="rId5"/>
              <a:stretch>
                <a:fillRect l="-24074" r="-24074"/>
              </a:stretch>
            </a:blipFill>
            <a:ln w="95250" cap="rnd">
              <a:solidFill>
                <a:srgbClr val="262262"/>
              </a:solidFill>
              <a:prstDash val="solid"/>
              <a:round/>
            </a:ln>
          </p:spPr>
        </p:sp>
      </p:grpSp>
      <p:sp>
        <p:nvSpPr>
          <p:cNvPr id="7" name="TextBox 7"/>
          <p:cNvSpPr txBox="1"/>
          <p:nvPr/>
        </p:nvSpPr>
        <p:spPr>
          <a:xfrm>
            <a:off x="4680725" y="1152525"/>
            <a:ext cx="8855346" cy="2818765"/>
          </a:xfrm>
          <a:prstGeom prst="rect">
            <a:avLst/>
          </a:prstGeom>
        </p:spPr>
        <p:txBody>
          <a:bodyPr lIns="0" tIns="0" rIns="0" bIns="0" rtlCol="0" anchor="t">
            <a:spAutoFit/>
          </a:bodyPr>
          <a:lstStyle/>
          <a:p>
            <a:pPr algn="ctr">
              <a:lnSpc>
                <a:spcPts val="7279"/>
              </a:lnSpc>
            </a:pPr>
            <a:r>
              <a:rPr lang="en-US" sz="6999" b="1">
                <a:solidFill>
                  <a:srgbClr val="262262"/>
                </a:solidFill>
                <a:latin typeface="Anaphora Bold"/>
                <a:ea typeface="Anaphora Bold"/>
                <a:cs typeface="Anaphora Bold"/>
                <a:sym typeface="Anaphora Bold"/>
              </a:rPr>
              <a:t>ANALISIS SISTEM SEKOLAH SD</a:t>
            </a:r>
          </a:p>
          <a:p>
            <a:pPr algn="ctr">
              <a:lnSpc>
                <a:spcPts val="7279"/>
              </a:lnSpc>
            </a:pPr>
            <a:endParaRPr lang="en-US" sz="6999" b="1">
              <a:solidFill>
                <a:srgbClr val="262262"/>
              </a:solidFill>
              <a:latin typeface="Anaphora Bold"/>
              <a:ea typeface="Anaphora Bold"/>
              <a:cs typeface="Anaphora Bold"/>
              <a:sym typeface="Anaphora Bold"/>
            </a:endParaRPr>
          </a:p>
        </p:txBody>
      </p:sp>
    </p:spTree>
  </p:cSld>
  <p:clrMapOvr>
    <a:masterClrMapping/>
  </p:clrMapOvr>
  <p:transition>
    <p:cover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B8BB35-A0DC-D8B3-8E6B-ADD882279A3F}"/>
              </a:ext>
            </a:extLst>
          </p:cNvPr>
          <p:cNvSpPr>
            <a:spLocks noGrp="1"/>
          </p:cNvSpPr>
          <p:nvPr>
            <p:ph type="title"/>
          </p:nvPr>
        </p:nvSpPr>
        <p:spPr>
          <a:xfrm>
            <a:off x="1600200" y="896112"/>
            <a:ext cx="7822692" cy="1657350"/>
          </a:xfrm>
        </p:spPr>
        <p:txBody>
          <a:bodyPr/>
          <a:lstStyle/>
          <a:p>
            <a:r>
              <a:rPr lang="en-US" dirty="0"/>
              <a:t>Sub </a:t>
            </a:r>
            <a:r>
              <a:rPr lang="en-US" dirty="0" err="1"/>
              <a:t>Sistem</a:t>
            </a:r>
            <a:r>
              <a:rPr lang="en-US" dirty="0"/>
              <a:t> pada </a:t>
            </a:r>
            <a:r>
              <a:rPr lang="en-US" dirty="0" err="1"/>
              <a:t>Sekolah</a:t>
            </a:r>
            <a:r>
              <a:rPr lang="en-US" dirty="0"/>
              <a:t> Dasar</a:t>
            </a:r>
          </a:p>
        </p:txBody>
      </p:sp>
      <p:pic>
        <p:nvPicPr>
          <p:cNvPr id="7" name="Picture Placeholder 6">
            <a:extLst>
              <a:ext uri="{FF2B5EF4-FFF2-40B4-BE49-F238E27FC236}">
                <a16:creationId xmlns:a16="http://schemas.microsoft.com/office/drawing/2014/main" id="{F9E4CE8D-FA16-5E83-D369-DAFDF6A3E033}"/>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913382" y="3353562"/>
            <a:ext cx="3566160" cy="3566160"/>
          </a:xfrm>
        </p:spPr>
      </p:pic>
      <p:sp>
        <p:nvSpPr>
          <p:cNvPr id="6" name="Text Placeholder 5">
            <a:extLst>
              <a:ext uri="{FF2B5EF4-FFF2-40B4-BE49-F238E27FC236}">
                <a16:creationId xmlns:a16="http://schemas.microsoft.com/office/drawing/2014/main" id="{D248D029-6E5D-5C40-EE46-7913B8F2A1FF}"/>
              </a:ext>
            </a:extLst>
          </p:cNvPr>
          <p:cNvSpPr>
            <a:spLocks noGrp="1"/>
          </p:cNvSpPr>
          <p:nvPr>
            <p:ph type="body" sz="quarter" idx="14"/>
          </p:nvPr>
        </p:nvSpPr>
        <p:spPr>
          <a:xfrm>
            <a:off x="6019800" y="2324100"/>
            <a:ext cx="11504676" cy="7066788"/>
          </a:xfrm>
        </p:spPr>
        <p:txBody>
          <a:bodyPr>
            <a:normAutofit/>
          </a:bodyPr>
          <a:lstStyle/>
          <a:p>
            <a:r>
              <a:rPr lang="sv-SE" sz="3200" dirty="0"/>
              <a:t>Sistem Pengajaran</a:t>
            </a:r>
            <a:r>
              <a:rPr lang="sv-SE" sz="3200" b="0" dirty="0"/>
              <a:t>: Melibatkan guru, kurikulum, dan metode pengajaran. Sub sistem ini mencakup bagaimana pelajaran disampaikan dan bagaimana siswa dievaluasi.</a:t>
            </a:r>
            <a:br>
              <a:rPr lang="sv-SE" sz="3200" b="0" dirty="0"/>
            </a:br>
            <a:r>
              <a:rPr lang="sv-SE" sz="3200" dirty="0"/>
              <a:t>Sistem Administrasi</a:t>
            </a:r>
            <a:r>
              <a:rPr lang="sv-SE" sz="3200" b="0" dirty="0"/>
              <a:t>: Melibatkan tata kelola sekolah, pengelolaan data siswa, data guru, keuangan, dan pengaturan jadwal sekolah.</a:t>
            </a:r>
            <a:br>
              <a:rPr lang="sv-SE" sz="3200" b="0" dirty="0"/>
            </a:br>
            <a:r>
              <a:rPr lang="en-ID" sz="3200" dirty="0" err="1"/>
              <a:t>Sistem</a:t>
            </a:r>
            <a:r>
              <a:rPr lang="en-ID" sz="3200" dirty="0"/>
              <a:t> Sarana dan </a:t>
            </a:r>
            <a:r>
              <a:rPr lang="en-ID" sz="3200" dirty="0" err="1"/>
              <a:t>Prasarana</a:t>
            </a:r>
            <a:r>
              <a:rPr lang="en-ID" sz="3200" b="0" dirty="0"/>
              <a:t>: </a:t>
            </a:r>
            <a:r>
              <a:rPr lang="en-ID" sz="3200" b="0" dirty="0" err="1"/>
              <a:t>Mencakup</a:t>
            </a:r>
            <a:r>
              <a:rPr lang="en-ID" sz="3200" b="0" dirty="0"/>
              <a:t> </a:t>
            </a:r>
            <a:r>
              <a:rPr lang="en-ID" sz="3200" b="0" dirty="0" err="1"/>
              <a:t>infrastruktur</a:t>
            </a:r>
            <a:r>
              <a:rPr lang="en-ID" sz="3200" b="0" dirty="0"/>
              <a:t> </a:t>
            </a:r>
            <a:r>
              <a:rPr lang="en-ID" sz="3200" b="0" dirty="0" err="1"/>
              <a:t>fisik</a:t>
            </a:r>
            <a:r>
              <a:rPr lang="en-ID" sz="3200" b="0" dirty="0"/>
              <a:t> </a:t>
            </a:r>
            <a:r>
              <a:rPr lang="en-ID" sz="3200" b="0" dirty="0" err="1"/>
              <a:t>seperti</a:t>
            </a:r>
            <a:r>
              <a:rPr lang="en-ID" sz="3200" b="0" dirty="0"/>
              <a:t> </a:t>
            </a:r>
            <a:r>
              <a:rPr lang="en-ID" sz="3200" b="0" dirty="0" err="1"/>
              <a:t>ruang</a:t>
            </a:r>
            <a:r>
              <a:rPr lang="en-ID" sz="3200" b="0" dirty="0"/>
              <a:t> </a:t>
            </a:r>
            <a:r>
              <a:rPr lang="en-ID" sz="3200" b="0" dirty="0" err="1"/>
              <a:t>kelas</a:t>
            </a:r>
            <a:r>
              <a:rPr lang="en-ID" sz="3200" b="0" dirty="0"/>
              <a:t>, </a:t>
            </a:r>
            <a:r>
              <a:rPr lang="en-ID" sz="3200" b="0" dirty="0" err="1"/>
              <a:t>perpustakaan</a:t>
            </a:r>
            <a:r>
              <a:rPr lang="en-ID" sz="3200" b="0" dirty="0"/>
              <a:t>, </a:t>
            </a:r>
            <a:r>
              <a:rPr lang="en-ID" sz="3200" b="0" dirty="0" err="1"/>
              <a:t>laboratorium</a:t>
            </a:r>
            <a:r>
              <a:rPr lang="en-ID" sz="3200" b="0" dirty="0"/>
              <a:t> </a:t>
            </a:r>
            <a:r>
              <a:rPr lang="en-ID" sz="3200" b="0" dirty="0" err="1"/>
              <a:t>komputer</a:t>
            </a:r>
            <a:r>
              <a:rPr lang="en-ID" sz="3200" b="0" dirty="0"/>
              <a:t>, dan </a:t>
            </a:r>
            <a:r>
              <a:rPr lang="en-ID" sz="3200" b="0" dirty="0" err="1"/>
              <a:t>fasilitas</a:t>
            </a:r>
            <a:r>
              <a:rPr lang="en-ID" sz="3200" b="0" dirty="0"/>
              <a:t> </a:t>
            </a:r>
            <a:r>
              <a:rPr lang="en-ID" sz="3200" b="0" dirty="0" err="1"/>
              <a:t>lainnya</a:t>
            </a:r>
            <a:r>
              <a:rPr lang="en-ID" sz="3200" b="0" dirty="0"/>
              <a:t> yang </a:t>
            </a:r>
            <a:r>
              <a:rPr lang="en-ID" sz="3200" b="0" dirty="0" err="1"/>
              <a:t>mendukung</a:t>
            </a:r>
            <a:r>
              <a:rPr lang="en-ID" sz="3200" b="0" dirty="0"/>
              <a:t> proses </a:t>
            </a:r>
            <a:r>
              <a:rPr lang="en-ID" sz="3200" b="0" dirty="0" err="1"/>
              <a:t>belajar</a:t>
            </a:r>
            <a:r>
              <a:rPr lang="en-ID" sz="3200" b="0" dirty="0"/>
              <a:t> </a:t>
            </a:r>
            <a:r>
              <a:rPr lang="en-ID" sz="3200" b="0" dirty="0" err="1"/>
              <a:t>mengajar</a:t>
            </a:r>
            <a:r>
              <a:rPr lang="en-ID" sz="3200" b="0" dirty="0"/>
              <a:t>.</a:t>
            </a:r>
            <a:br>
              <a:rPr lang="en-ID" sz="3200" b="0" dirty="0"/>
            </a:br>
            <a:r>
              <a:rPr lang="en-ID" sz="3200" dirty="0" err="1"/>
              <a:t>Sistem</a:t>
            </a:r>
            <a:r>
              <a:rPr lang="en-ID" sz="3200" dirty="0"/>
              <a:t> Kesehatan dan </a:t>
            </a:r>
            <a:r>
              <a:rPr lang="en-ID" sz="3200" dirty="0" err="1"/>
              <a:t>Keamanan</a:t>
            </a:r>
            <a:r>
              <a:rPr lang="en-ID" sz="3200" b="0" dirty="0"/>
              <a:t>: </a:t>
            </a:r>
            <a:r>
              <a:rPr lang="en-ID" sz="3200" b="0" dirty="0" err="1"/>
              <a:t>Mengurus</a:t>
            </a:r>
            <a:r>
              <a:rPr lang="en-ID" sz="3200" b="0" dirty="0"/>
              <a:t> </a:t>
            </a:r>
            <a:r>
              <a:rPr lang="en-ID" sz="3200" b="0" dirty="0" err="1"/>
              <a:t>kesehatan</a:t>
            </a:r>
            <a:r>
              <a:rPr lang="en-ID" sz="3200" b="0" dirty="0"/>
              <a:t> </a:t>
            </a:r>
            <a:r>
              <a:rPr lang="en-ID" sz="3200" b="0" dirty="0" err="1"/>
              <a:t>siswa</a:t>
            </a:r>
            <a:r>
              <a:rPr lang="en-ID" sz="3200" b="0" dirty="0"/>
              <a:t> dan </a:t>
            </a:r>
            <a:r>
              <a:rPr lang="en-ID" sz="3200" b="0" dirty="0" err="1"/>
              <a:t>memastikan</a:t>
            </a:r>
            <a:r>
              <a:rPr lang="en-ID" sz="3200" b="0" dirty="0"/>
              <a:t> </a:t>
            </a:r>
            <a:r>
              <a:rPr lang="en-ID" sz="3200" b="0" dirty="0" err="1"/>
              <a:t>lingkungan</a:t>
            </a:r>
            <a:r>
              <a:rPr lang="en-ID" sz="3200" b="0" dirty="0"/>
              <a:t> </a:t>
            </a:r>
            <a:r>
              <a:rPr lang="en-ID" sz="3200" b="0" dirty="0" err="1"/>
              <a:t>belajar</a:t>
            </a:r>
            <a:r>
              <a:rPr lang="en-ID" sz="3200" b="0" dirty="0"/>
              <a:t> yang </a:t>
            </a:r>
            <a:r>
              <a:rPr lang="en-ID" sz="3200" b="0" dirty="0" err="1"/>
              <a:t>aman</a:t>
            </a:r>
            <a:r>
              <a:rPr lang="en-ID" sz="3200" b="0" dirty="0"/>
              <a:t>, </a:t>
            </a:r>
            <a:r>
              <a:rPr lang="en-ID" sz="3200" b="0" dirty="0" err="1"/>
              <a:t>termasuk</a:t>
            </a:r>
            <a:r>
              <a:rPr lang="en-ID" sz="3200" b="0" dirty="0"/>
              <a:t> </a:t>
            </a:r>
            <a:r>
              <a:rPr lang="en-ID" sz="3200" b="0" dirty="0" err="1"/>
              <a:t>layanan</a:t>
            </a:r>
            <a:r>
              <a:rPr lang="en-ID" sz="3200" b="0" dirty="0"/>
              <a:t> </a:t>
            </a:r>
            <a:r>
              <a:rPr lang="en-ID" sz="3200" b="0" dirty="0" err="1"/>
              <a:t>kesehatan</a:t>
            </a:r>
            <a:r>
              <a:rPr lang="en-ID" sz="3200" b="0" dirty="0"/>
              <a:t> </a:t>
            </a:r>
            <a:r>
              <a:rPr lang="en-ID" sz="3200" b="0" dirty="0" err="1"/>
              <a:t>dasar</a:t>
            </a:r>
            <a:r>
              <a:rPr lang="en-ID" sz="3200" b="0" dirty="0"/>
              <a:t>, </a:t>
            </a:r>
            <a:r>
              <a:rPr lang="en-ID" sz="3200" b="0" dirty="0" err="1"/>
              <a:t>protokol</a:t>
            </a:r>
            <a:r>
              <a:rPr lang="en-ID" sz="3200" b="0" dirty="0"/>
              <a:t> </a:t>
            </a:r>
            <a:r>
              <a:rPr lang="en-ID" sz="3200" b="0" dirty="0" err="1"/>
              <a:t>keamanan</a:t>
            </a:r>
            <a:r>
              <a:rPr lang="en-ID" sz="3200" b="0" dirty="0"/>
              <a:t>, dan </a:t>
            </a:r>
            <a:r>
              <a:rPr lang="en-ID" sz="3200" b="0" dirty="0" err="1"/>
              <a:t>mitigasi</a:t>
            </a:r>
            <a:r>
              <a:rPr lang="en-ID" sz="3200" b="0" dirty="0"/>
              <a:t> </a:t>
            </a:r>
            <a:r>
              <a:rPr lang="en-ID" sz="3200" b="0" dirty="0" err="1"/>
              <a:t>risiko</a:t>
            </a:r>
            <a:r>
              <a:rPr lang="en-ID" sz="3200" b="0" dirty="0"/>
              <a:t> </a:t>
            </a:r>
            <a:r>
              <a:rPr lang="en-ID" sz="3200" b="0" dirty="0" err="1"/>
              <a:t>bencana</a:t>
            </a:r>
            <a:r>
              <a:rPr lang="en-ID" sz="3200" b="0" dirty="0"/>
              <a:t>.</a:t>
            </a:r>
            <a:br>
              <a:rPr lang="en-ID" sz="3200" b="0" dirty="0"/>
            </a:br>
            <a:r>
              <a:rPr lang="en-ID" sz="3200" dirty="0" err="1"/>
              <a:t>Sistem</a:t>
            </a:r>
            <a:r>
              <a:rPr lang="en-ID" sz="3200" dirty="0"/>
              <a:t> </a:t>
            </a:r>
            <a:r>
              <a:rPr lang="en-ID" sz="3200" dirty="0" err="1"/>
              <a:t>Ekstrakurikuler</a:t>
            </a:r>
            <a:r>
              <a:rPr lang="en-ID" sz="3200" b="0" dirty="0"/>
              <a:t>: </a:t>
            </a:r>
            <a:r>
              <a:rPr lang="en-ID" sz="3200" b="0" dirty="0" err="1"/>
              <a:t>Mengelola</a:t>
            </a:r>
            <a:r>
              <a:rPr lang="en-ID" sz="3200" b="0" dirty="0"/>
              <a:t> </a:t>
            </a:r>
            <a:r>
              <a:rPr lang="en-ID" sz="3200" b="0" dirty="0" err="1"/>
              <a:t>kegiatan</a:t>
            </a:r>
            <a:r>
              <a:rPr lang="en-ID" sz="3200" b="0" dirty="0"/>
              <a:t> di </a:t>
            </a:r>
            <a:r>
              <a:rPr lang="en-ID" sz="3200" b="0" dirty="0" err="1"/>
              <a:t>luar</a:t>
            </a:r>
            <a:r>
              <a:rPr lang="en-ID" sz="3200" b="0" dirty="0"/>
              <a:t> </a:t>
            </a:r>
            <a:r>
              <a:rPr lang="en-ID" sz="3200" b="0" dirty="0" err="1"/>
              <a:t>pembelajaran</a:t>
            </a:r>
            <a:r>
              <a:rPr lang="en-ID" sz="3200" b="0" dirty="0"/>
              <a:t> formal, </a:t>
            </a:r>
            <a:r>
              <a:rPr lang="en-ID" sz="3200" b="0" dirty="0" err="1"/>
              <a:t>seperti</a:t>
            </a:r>
            <a:r>
              <a:rPr lang="en-ID" sz="3200" b="0" dirty="0"/>
              <a:t> </a:t>
            </a:r>
            <a:r>
              <a:rPr lang="en-ID" sz="3200" b="0" dirty="0" err="1"/>
              <a:t>olahraga</a:t>
            </a:r>
            <a:r>
              <a:rPr lang="en-ID" sz="3200" b="0" dirty="0"/>
              <a:t>, </a:t>
            </a:r>
            <a:r>
              <a:rPr lang="en-ID" sz="3200" b="0" dirty="0" err="1"/>
              <a:t>seni</a:t>
            </a:r>
            <a:r>
              <a:rPr lang="en-ID" sz="3200" b="0" dirty="0"/>
              <a:t>, dan </a:t>
            </a:r>
            <a:r>
              <a:rPr lang="en-ID" sz="3200" b="0" dirty="0" err="1"/>
              <a:t>kegiatan</a:t>
            </a:r>
            <a:r>
              <a:rPr lang="en-ID" sz="3200" b="0" dirty="0"/>
              <a:t> </a:t>
            </a:r>
            <a:r>
              <a:rPr lang="en-ID" sz="3200" b="0" dirty="0" err="1"/>
              <a:t>keagamaan</a:t>
            </a:r>
            <a:r>
              <a:rPr lang="en-ID" sz="3200" b="0" dirty="0"/>
              <a:t>, yang </a:t>
            </a:r>
            <a:r>
              <a:rPr lang="en-ID" sz="3200" b="0" dirty="0" err="1"/>
              <a:t>penting</a:t>
            </a:r>
            <a:r>
              <a:rPr lang="en-ID" sz="3200" b="0" dirty="0"/>
              <a:t> </a:t>
            </a:r>
            <a:r>
              <a:rPr lang="en-ID" sz="3200" b="0" dirty="0" err="1"/>
              <a:t>untuk</a:t>
            </a:r>
            <a:r>
              <a:rPr lang="en-ID" sz="3200" b="0" dirty="0"/>
              <a:t> </a:t>
            </a:r>
            <a:r>
              <a:rPr lang="en-ID" sz="3200" b="0" dirty="0" err="1"/>
              <a:t>perkembangan</a:t>
            </a:r>
            <a:r>
              <a:rPr lang="en-ID" sz="3200" b="0" dirty="0"/>
              <a:t> </a:t>
            </a:r>
            <a:r>
              <a:rPr lang="en-ID" sz="3200" b="0" dirty="0" err="1"/>
              <a:t>holistik</a:t>
            </a:r>
            <a:r>
              <a:rPr lang="en-ID" sz="3200" b="0" dirty="0"/>
              <a:t> </a:t>
            </a:r>
            <a:r>
              <a:rPr lang="en-ID" sz="3200" b="0" dirty="0" err="1"/>
              <a:t>siswa</a:t>
            </a:r>
            <a:r>
              <a:rPr lang="en-ID" sz="3200" b="0" dirty="0"/>
              <a:t>.</a:t>
            </a:r>
            <a:endParaRPr lang="en-US" sz="3200" b="0" dirty="0"/>
          </a:p>
        </p:txBody>
      </p:sp>
      <p:sp>
        <p:nvSpPr>
          <p:cNvPr id="3" name="Slide Number Placeholder 2">
            <a:extLst>
              <a:ext uri="{FF2B5EF4-FFF2-40B4-BE49-F238E27FC236}">
                <a16:creationId xmlns:a16="http://schemas.microsoft.com/office/drawing/2014/main" id="{892A2015-C113-6985-07BD-D6494CD0A580}"/>
              </a:ext>
            </a:extLst>
          </p:cNvPr>
          <p:cNvSpPr>
            <a:spLocks noGrp="1"/>
          </p:cNvSpPr>
          <p:nvPr>
            <p:ph type="sldNum" sz="quarter" idx="11"/>
          </p:nvPr>
        </p:nvSpPr>
        <p:spPr>
          <a:xfrm rot="16200000">
            <a:off x="16911828" y="8449056"/>
            <a:ext cx="1604772" cy="891540"/>
          </a:xfrm>
        </p:spPr>
        <p:txBody>
          <a:bodyPr/>
          <a:lstStyle/>
          <a:p>
            <a:fld id="{98C0CDE5-970C-4CC4-BF43-0DA127E73E82}" type="slidenum">
              <a:rPr lang="en-US" smtClean="0"/>
              <a:pPr/>
              <a:t>5</a:t>
            </a:fld>
            <a:endParaRPr lang="en-US" dirty="0"/>
          </a:p>
        </p:txBody>
      </p:sp>
    </p:spTree>
    <p:extLst>
      <p:ext uri="{BB962C8B-B14F-4D97-AF65-F5344CB8AC3E}">
        <p14:creationId xmlns:p14="http://schemas.microsoft.com/office/powerpoint/2010/main" val="3059986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C24502-54AC-A744-250B-0C85D94ADD14}"/>
              </a:ext>
            </a:extLst>
          </p:cNvPr>
          <p:cNvSpPr>
            <a:spLocks noGrp="1"/>
          </p:cNvSpPr>
          <p:nvPr>
            <p:ph type="title"/>
          </p:nvPr>
        </p:nvSpPr>
        <p:spPr>
          <a:xfrm>
            <a:off x="6073669" y="294132"/>
            <a:ext cx="9057596" cy="1057656"/>
          </a:xfrm>
        </p:spPr>
        <p:txBody>
          <a:bodyPr/>
          <a:lstStyle/>
          <a:p>
            <a:r>
              <a:rPr lang="en-US" dirty="0" err="1"/>
              <a:t>Komponen</a:t>
            </a:r>
            <a:r>
              <a:rPr lang="en-US" dirty="0"/>
              <a:t> pada </a:t>
            </a:r>
            <a:r>
              <a:rPr lang="en-US" dirty="0" err="1"/>
              <a:t>Sekolah</a:t>
            </a:r>
            <a:r>
              <a:rPr lang="en-US" dirty="0"/>
              <a:t> Dasar</a:t>
            </a:r>
          </a:p>
        </p:txBody>
      </p:sp>
      <p:sp>
        <p:nvSpPr>
          <p:cNvPr id="5" name="Text Placeholder 4">
            <a:extLst>
              <a:ext uri="{FF2B5EF4-FFF2-40B4-BE49-F238E27FC236}">
                <a16:creationId xmlns:a16="http://schemas.microsoft.com/office/drawing/2014/main" id="{929F577C-5F6E-CBDF-DE79-78520BD69358}"/>
              </a:ext>
            </a:extLst>
          </p:cNvPr>
          <p:cNvSpPr>
            <a:spLocks noGrp="1"/>
          </p:cNvSpPr>
          <p:nvPr>
            <p:ph sz="quarter" idx="17"/>
          </p:nvPr>
        </p:nvSpPr>
        <p:spPr>
          <a:xfrm>
            <a:off x="3645412" y="1638300"/>
            <a:ext cx="5791199" cy="7825740"/>
          </a:xfrm>
        </p:spPr>
        <p:txBody>
          <a:bodyPr>
            <a:normAutofit/>
          </a:bodyPr>
          <a:lstStyle/>
          <a:p>
            <a:r>
              <a:rPr lang="en-ID" b="1" dirty="0" err="1"/>
              <a:t>Komponen</a:t>
            </a:r>
            <a:r>
              <a:rPr lang="en-ID" b="1" dirty="0"/>
              <a:t> </a:t>
            </a:r>
            <a:r>
              <a:rPr lang="en-ID" b="1" dirty="0" err="1"/>
              <a:t>Pengajar</a:t>
            </a:r>
            <a:r>
              <a:rPr lang="en-ID" b="1" dirty="0"/>
              <a:t> (Guru)</a:t>
            </a:r>
            <a:r>
              <a:rPr lang="en-ID" dirty="0"/>
              <a:t>: </a:t>
            </a:r>
            <a:r>
              <a:rPr lang="en-ID" dirty="0" err="1"/>
              <a:t>Individu</a:t>
            </a:r>
            <a:r>
              <a:rPr lang="en-ID" dirty="0"/>
              <a:t> yang </a:t>
            </a:r>
            <a:r>
              <a:rPr lang="en-ID" dirty="0" err="1"/>
              <a:t>memberikan</a:t>
            </a:r>
            <a:r>
              <a:rPr lang="en-ID" dirty="0"/>
              <a:t> </a:t>
            </a:r>
            <a:r>
              <a:rPr lang="en-ID" dirty="0" err="1"/>
              <a:t>pembelajaran</a:t>
            </a:r>
            <a:r>
              <a:rPr lang="en-ID" dirty="0"/>
              <a:t> dan </a:t>
            </a:r>
            <a:r>
              <a:rPr lang="en-ID" dirty="0" err="1"/>
              <a:t>mendidik</a:t>
            </a:r>
            <a:r>
              <a:rPr lang="en-ID" dirty="0"/>
              <a:t> </a:t>
            </a:r>
            <a:r>
              <a:rPr lang="en-ID" dirty="0" err="1"/>
              <a:t>siswa</a:t>
            </a:r>
            <a:r>
              <a:rPr lang="en-ID" dirty="0"/>
              <a:t>.</a:t>
            </a:r>
          </a:p>
          <a:p>
            <a:r>
              <a:rPr lang="en-ID" b="1" dirty="0" err="1"/>
              <a:t>Komponen</a:t>
            </a:r>
            <a:r>
              <a:rPr lang="en-ID" b="1" dirty="0"/>
              <a:t> </a:t>
            </a:r>
            <a:r>
              <a:rPr lang="en-ID" b="1" dirty="0" err="1"/>
              <a:t>Kurikulum</a:t>
            </a:r>
            <a:r>
              <a:rPr lang="en-ID" dirty="0"/>
              <a:t>: </a:t>
            </a:r>
            <a:r>
              <a:rPr lang="en-ID" dirty="0" err="1"/>
              <a:t>Rangkaian</a:t>
            </a:r>
            <a:r>
              <a:rPr lang="en-ID" dirty="0"/>
              <a:t> </a:t>
            </a:r>
            <a:r>
              <a:rPr lang="en-ID" dirty="0" err="1"/>
              <a:t>mata</a:t>
            </a:r>
            <a:r>
              <a:rPr lang="en-ID" dirty="0"/>
              <a:t> </a:t>
            </a:r>
            <a:r>
              <a:rPr lang="en-ID" dirty="0" err="1"/>
              <a:t>pelajaran</a:t>
            </a:r>
            <a:r>
              <a:rPr lang="en-ID" dirty="0"/>
              <a:t> dan </a:t>
            </a:r>
            <a:r>
              <a:rPr lang="en-ID" dirty="0" err="1"/>
              <a:t>standar</a:t>
            </a:r>
            <a:r>
              <a:rPr lang="en-ID" dirty="0"/>
              <a:t> yang </a:t>
            </a:r>
            <a:r>
              <a:rPr lang="en-ID" dirty="0" err="1"/>
              <a:t>diikuti</a:t>
            </a:r>
            <a:r>
              <a:rPr lang="en-ID" dirty="0"/>
              <a:t> </a:t>
            </a:r>
            <a:r>
              <a:rPr lang="en-ID" dirty="0" err="1"/>
              <a:t>sekolah</a:t>
            </a:r>
            <a:r>
              <a:rPr lang="en-ID" dirty="0"/>
              <a:t> </a:t>
            </a:r>
            <a:r>
              <a:rPr lang="en-ID" dirty="0" err="1"/>
              <a:t>dalam</a:t>
            </a:r>
            <a:r>
              <a:rPr lang="en-ID" dirty="0"/>
              <a:t> proses </a:t>
            </a:r>
            <a:r>
              <a:rPr lang="en-ID" dirty="0" err="1"/>
              <a:t>pembelajaran</a:t>
            </a:r>
            <a:r>
              <a:rPr lang="en-ID" dirty="0"/>
              <a:t>.</a:t>
            </a:r>
          </a:p>
          <a:p>
            <a:r>
              <a:rPr lang="en-ID" b="1" dirty="0" err="1"/>
              <a:t>Komponen</a:t>
            </a:r>
            <a:r>
              <a:rPr lang="en-ID" b="1" dirty="0"/>
              <a:t> </a:t>
            </a:r>
            <a:r>
              <a:rPr lang="en-ID" b="1" dirty="0" err="1"/>
              <a:t>Teknologi</a:t>
            </a:r>
            <a:r>
              <a:rPr lang="en-ID" dirty="0"/>
              <a:t>: </a:t>
            </a:r>
            <a:r>
              <a:rPr lang="en-ID" dirty="0" err="1"/>
              <a:t>Perangkat</a:t>
            </a:r>
            <a:r>
              <a:rPr lang="en-ID" dirty="0"/>
              <a:t> dan </a:t>
            </a:r>
            <a:r>
              <a:rPr lang="en-ID" dirty="0" err="1"/>
              <a:t>aplikasi</a:t>
            </a:r>
            <a:r>
              <a:rPr lang="en-ID" dirty="0"/>
              <a:t> </a:t>
            </a:r>
            <a:r>
              <a:rPr lang="en-ID" dirty="0" err="1"/>
              <a:t>teknologi</a:t>
            </a:r>
            <a:r>
              <a:rPr lang="en-ID" dirty="0"/>
              <a:t> </a:t>
            </a:r>
            <a:r>
              <a:rPr lang="en-ID" dirty="0" err="1"/>
              <a:t>seperti</a:t>
            </a:r>
            <a:r>
              <a:rPr lang="en-ID" dirty="0"/>
              <a:t> </a:t>
            </a:r>
            <a:r>
              <a:rPr lang="en-ID" dirty="0" err="1"/>
              <a:t>komputer</a:t>
            </a:r>
            <a:r>
              <a:rPr lang="en-ID" dirty="0"/>
              <a:t>, </a:t>
            </a:r>
            <a:r>
              <a:rPr lang="en-ID" dirty="0" err="1"/>
              <a:t>perangkat</a:t>
            </a:r>
            <a:r>
              <a:rPr lang="en-ID" dirty="0"/>
              <a:t> </a:t>
            </a:r>
            <a:r>
              <a:rPr lang="en-ID" dirty="0" err="1"/>
              <a:t>lunak</a:t>
            </a:r>
            <a:r>
              <a:rPr lang="en-ID" dirty="0"/>
              <a:t> </a:t>
            </a:r>
            <a:r>
              <a:rPr lang="en-ID" dirty="0" err="1"/>
              <a:t>pembelajaran</a:t>
            </a:r>
            <a:r>
              <a:rPr lang="en-ID" dirty="0"/>
              <a:t>, dan </a:t>
            </a:r>
            <a:r>
              <a:rPr lang="en-ID" dirty="0" err="1"/>
              <a:t>sistem</a:t>
            </a:r>
            <a:r>
              <a:rPr lang="en-ID" dirty="0"/>
              <a:t> </a:t>
            </a:r>
            <a:r>
              <a:rPr lang="en-ID" dirty="0" err="1"/>
              <a:t>manajemen</a:t>
            </a:r>
            <a:r>
              <a:rPr lang="en-ID" dirty="0"/>
              <a:t> </a:t>
            </a:r>
            <a:r>
              <a:rPr lang="en-ID" dirty="0" err="1"/>
              <a:t>informasi</a:t>
            </a:r>
            <a:r>
              <a:rPr lang="en-ID" dirty="0"/>
              <a:t> </a:t>
            </a:r>
            <a:r>
              <a:rPr lang="en-ID" dirty="0" err="1"/>
              <a:t>sekolah</a:t>
            </a:r>
            <a:r>
              <a:rPr lang="en-ID" dirty="0"/>
              <a:t> (MIS).</a:t>
            </a:r>
            <a:br>
              <a:rPr lang="en-ID" dirty="0"/>
            </a:br>
            <a:br>
              <a:rPr lang="en-ID" dirty="0"/>
            </a:br>
            <a:r>
              <a:rPr lang="en-ID" b="1" dirty="0" err="1"/>
              <a:t>Komponen</a:t>
            </a:r>
            <a:r>
              <a:rPr lang="en-ID" b="1" dirty="0"/>
              <a:t> </a:t>
            </a:r>
            <a:r>
              <a:rPr lang="en-ID" b="1" dirty="0" err="1"/>
              <a:t>Keuangan</a:t>
            </a:r>
            <a:r>
              <a:rPr lang="en-ID" dirty="0"/>
              <a:t>: </a:t>
            </a:r>
            <a:r>
              <a:rPr lang="en-ID" dirty="0" err="1"/>
              <a:t>Pengelolaan</a:t>
            </a:r>
            <a:r>
              <a:rPr lang="en-ID" dirty="0"/>
              <a:t> </a:t>
            </a:r>
            <a:r>
              <a:rPr lang="en-ID" dirty="0" err="1"/>
              <a:t>anggaran</a:t>
            </a:r>
            <a:r>
              <a:rPr lang="en-ID" dirty="0"/>
              <a:t>, </a:t>
            </a:r>
            <a:r>
              <a:rPr lang="en-ID" dirty="0" err="1"/>
              <a:t>pembayaran</a:t>
            </a:r>
            <a:r>
              <a:rPr lang="en-ID" dirty="0"/>
              <a:t> </a:t>
            </a:r>
            <a:r>
              <a:rPr lang="en-ID" dirty="0" err="1"/>
              <a:t>gaji</a:t>
            </a:r>
            <a:r>
              <a:rPr lang="en-ID" dirty="0"/>
              <a:t> guru, dan </a:t>
            </a:r>
            <a:r>
              <a:rPr lang="en-ID" dirty="0" err="1"/>
              <a:t>biaya</a:t>
            </a:r>
            <a:r>
              <a:rPr lang="en-ID" dirty="0"/>
              <a:t> </a:t>
            </a:r>
            <a:r>
              <a:rPr lang="en-ID" dirty="0" err="1"/>
              <a:t>operasional</a:t>
            </a:r>
            <a:r>
              <a:rPr lang="en-ID" dirty="0"/>
              <a:t> </a:t>
            </a:r>
            <a:r>
              <a:rPr lang="en-ID" dirty="0" err="1"/>
              <a:t>sekolah</a:t>
            </a:r>
            <a:r>
              <a:rPr lang="en-ID" dirty="0"/>
              <a:t>.</a:t>
            </a:r>
            <a:endParaRPr lang="en-US" dirty="0"/>
          </a:p>
        </p:txBody>
      </p:sp>
      <p:sp>
        <p:nvSpPr>
          <p:cNvPr id="3" name="Slide Number Placeholder 2">
            <a:extLst>
              <a:ext uri="{FF2B5EF4-FFF2-40B4-BE49-F238E27FC236}">
                <a16:creationId xmlns:a16="http://schemas.microsoft.com/office/drawing/2014/main" id="{7D0765AE-8EB5-D371-C0B2-DA072125B856}"/>
              </a:ext>
            </a:extLst>
          </p:cNvPr>
          <p:cNvSpPr>
            <a:spLocks noGrp="1"/>
          </p:cNvSpPr>
          <p:nvPr>
            <p:ph type="sldNum" sz="quarter" idx="11"/>
          </p:nvPr>
        </p:nvSpPr>
        <p:spPr>
          <a:xfrm rot="16200000">
            <a:off x="16911828" y="8449056"/>
            <a:ext cx="1604772" cy="891540"/>
          </a:xfrm>
        </p:spPr>
        <p:txBody>
          <a:bodyPr/>
          <a:lstStyle/>
          <a:p>
            <a:fld id="{98C0CDE5-970C-4CC4-BF43-0DA127E73E82}" type="slidenum">
              <a:rPr lang="en-US" smtClean="0"/>
              <a:pPr/>
              <a:t>6</a:t>
            </a:fld>
            <a:endParaRPr lang="en-US" dirty="0"/>
          </a:p>
        </p:txBody>
      </p:sp>
      <p:sp>
        <p:nvSpPr>
          <p:cNvPr id="8" name="Text Placeholder 4">
            <a:extLst>
              <a:ext uri="{FF2B5EF4-FFF2-40B4-BE49-F238E27FC236}">
                <a16:creationId xmlns:a16="http://schemas.microsoft.com/office/drawing/2014/main" id="{3A6D2360-4CDD-2C9E-4E22-FD786F7FC313}"/>
              </a:ext>
            </a:extLst>
          </p:cNvPr>
          <p:cNvSpPr txBox="1">
            <a:spLocks/>
          </p:cNvSpPr>
          <p:nvPr/>
        </p:nvSpPr>
        <p:spPr>
          <a:xfrm>
            <a:off x="10456928" y="1594425"/>
            <a:ext cx="5791199" cy="7825740"/>
          </a:xfrm>
          <a:prstGeom prst="rect">
            <a:avLst/>
          </a:prstGeom>
        </p:spPr>
        <p:txBody>
          <a:bodyPr vert="horz" lIns="91440" tIns="45720" rIns="91440" bIns="45720" rtlCol="0" anchor="t">
            <a:normAutofit lnSpcReduction="10000"/>
          </a:bodyPr>
          <a:lstStyle>
            <a:lvl1pPr marL="342900" indent="-342900" algn="l" defTabSz="914400" rtl="0" eaLnBrk="1" latinLnBrk="0" hangingPunct="1">
              <a:lnSpc>
                <a:spcPct val="100000"/>
              </a:lnSpc>
              <a:spcBef>
                <a:spcPts val="1500"/>
              </a:spcBef>
              <a:spcAft>
                <a:spcPts val="1800"/>
              </a:spcAft>
              <a:buFont typeface="Arial" panose="020B0604020202020204" pitchFamily="34" charset="0"/>
              <a:buChar char="•"/>
              <a:defRPr sz="27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D" b="1" dirty="0" err="1"/>
              <a:t>Komponen</a:t>
            </a:r>
            <a:r>
              <a:rPr lang="en-ID" b="1" dirty="0"/>
              <a:t> </a:t>
            </a:r>
            <a:r>
              <a:rPr lang="en-ID" b="1" dirty="0" err="1"/>
              <a:t>Siswa</a:t>
            </a:r>
            <a:r>
              <a:rPr lang="en-ID" dirty="0"/>
              <a:t>: </a:t>
            </a:r>
            <a:r>
              <a:rPr lang="en-ID" dirty="0" err="1"/>
              <a:t>Pelajar</a:t>
            </a:r>
            <a:r>
              <a:rPr lang="en-ID" dirty="0"/>
              <a:t> yang </a:t>
            </a:r>
            <a:r>
              <a:rPr lang="en-ID" dirty="0" err="1"/>
              <a:t>menjadi</a:t>
            </a:r>
            <a:r>
              <a:rPr lang="en-ID" dirty="0"/>
              <a:t> </a:t>
            </a:r>
            <a:r>
              <a:rPr lang="en-ID" dirty="0" err="1"/>
              <a:t>bagian</a:t>
            </a:r>
            <a:r>
              <a:rPr lang="en-ID" dirty="0"/>
              <a:t> </a:t>
            </a:r>
            <a:r>
              <a:rPr lang="en-ID" dirty="0" err="1"/>
              <a:t>dari</a:t>
            </a:r>
            <a:r>
              <a:rPr lang="en-ID" dirty="0"/>
              <a:t> proses </a:t>
            </a:r>
            <a:r>
              <a:rPr lang="en-ID" dirty="0" err="1"/>
              <a:t>belajar</a:t>
            </a:r>
            <a:r>
              <a:rPr lang="en-ID" dirty="0"/>
              <a:t> </a:t>
            </a:r>
            <a:r>
              <a:rPr lang="en-ID" dirty="0" err="1"/>
              <a:t>mengajar</a:t>
            </a:r>
            <a:r>
              <a:rPr lang="en-ID" dirty="0"/>
              <a:t>.</a:t>
            </a:r>
          </a:p>
          <a:p>
            <a:r>
              <a:rPr lang="en-ID" b="1" dirty="0" err="1"/>
              <a:t>Komponen</a:t>
            </a:r>
            <a:r>
              <a:rPr lang="en-ID" b="1" dirty="0"/>
              <a:t> Orang </a:t>
            </a:r>
            <a:r>
              <a:rPr lang="en-ID" b="1" dirty="0" err="1"/>
              <a:t>Tua</a:t>
            </a:r>
            <a:r>
              <a:rPr lang="en-ID" dirty="0"/>
              <a:t>: </a:t>
            </a:r>
            <a:r>
              <a:rPr lang="en-ID" dirty="0" err="1"/>
              <a:t>Pihak</a:t>
            </a:r>
            <a:r>
              <a:rPr lang="en-ID" dirty="0"/>
              <a:t> yang </a:t>
            </a:r>
            <a:r>
              <a:rPr lang="en-ID" dirty="0" err="1"/>
              <a:t>terlibat</a:t>
            </a:r>
            <a:r>
              <a:rPr lang="en-ID" dirty="0"/>
              <a:t> </a:t>
            </a:r>
            <a:r>
              <a:rPr lang="en-ID" dirty="0" err="1"/>
              <a:t>secara</a:t>
            </a:r>
            <a:r>
              <a:rPr lang="en-ID" dirty="0"/>
              <a:t> </a:t>
            </a:r>
            <a:r>
              <a:rPr lang="en-ID" dirty="0" err="1"/>
              <a:t>tidak</a:t>
            </a:r>
            <a:r>
              <a:rPr lang="en-ID" dirty="0"/>
              <a:t> </a:t>
            </a:r>
            <a:r>
              <a:rPr lang="en-ID" dirty="0" err="1"/>
              <a:t>langsung</a:t>
            </a:r>
            <a:r>
              <a:rPr lang="en-ID" dirty="0"/>
              <a:t> </a:t>
            </a:r>
            <a:r>
              <a:rPr lang="en-ID" dirty="0" err="1"/>
              <a:t>dalam</a:t>
            </a:r>
            <a:r>
              <a:rPr lang="en-ID" dirty="0"/>
              <a:t> </a:t>
            </a:r>
            <a:r>
              <a:rPr lang="en-ID" dirty="0" err="1"/>
              <a:t>pendidikan</a:t>
            </a:r>
            <a:r>
              <a:rPr lang="en-ID" dirty="0"/>
              <a:t> </a:t>
            </a:r>
            <a:r>
              <a:rPr lang="en-ID" dirty="0" err="1"/>
              <a:t>siswa</a:t>
            </a:r>
            <a:r>
              <a:rPr lang="en-ID" dirty="0"/>
              <a:t>, </a:t>
            </a:r>
            <a:r>
              <a:rPr lang="en-ID" dirty="0" err="1"/>
              <a:t>sering</a:t>
            </a:r>
            <a:r>
              <a:rPr lang="en-ID" dirty="0"/>
              <a:t> </a:t>
            </a:r>
            <a:r>
              <a:rPr lang="en-ID" dirty="0" err="1"/>
              <a:t>melalui</a:t>
            </a:r>
            <a:r>
              <a:rPr lang="en-ID" dirty="0"/>
              <a:t> </a:t>
            </a:r>
            <a:r>
              <a:rPr lang="en-ID" dirty="0" err="1"/>
              <a:t>komunikasi</a:t>
            </a:r>
            <a:r>
              <a:rPr lang="en-ID" dirty="0"/>
              <a:t> </a:t>
            </a:r>
            <a:r>
              <a:rPr lang="en-ID" dirty="0" err="1"/>
              <a:t>dengan</a:t>
            </a:r>
            <a:r>
              <a:rPr lang="en-ID" dirty="0"/>
              <a:t> </a:t>
            </a:r>
            <a:r>
              <a:rPr lang="en-ID" dirty="0" err="1"/>
              <a:t>sekolah</a:t>
            </a:r>
            <a:r>
              <a:rPr lang="en-ID" dirty="0"/>
              <a:t> </a:t>
            </a:r>
            <a:r>
              <a:rPr lang="en-ID" dirty="0" err="1"/>
              <a:t>atau</a:t>
            </a:r>
            <a:r>
              <a:rPr lang="en-ID" dirty="0"/>
              <a:t> </a:t>
            </a:r>
            <a:r>
              <a:rPr lang="en-ID" dirty="0" err="1"/>
              <a:t>rapat</a:t>
            </a:r>
            <a:r>
              <a:rPr lang="en-ID" dirty="0"/>
              <a:t> orang </a:t>
            </a:r>
            <a:r>
              <a:rPr lang="en-ID" dirty="0" err="1"/>
              <a:t>tua</a:t>
            </a:r>
            <a:r>
              <a:rPr lang="en-ID" dirty="0"/>
              <a:t>.</a:t>
            </a:r>
          </a:p>
          <a:p>
            <a:r>
              <a:rPr lang="en-ID" b="1" dirty="0" err="1"/>
              <a:t>Komponen</a:t>
            </a:r>
            <a:r>
              <a:rPr lang="en-ID" b="1" dirty="0"/>
              <a:t> </a:t>
            </a:r>
            <a:r>
              <a:rPr lang="en-ID" b="1" dirty="0" err="1"/>
              <a:t>Fasilitas</a:t>
            </a:r>
            <a:r>
              <a:rPr lang="en-ID" b="1" dirty="0"/>
              <a:t> </a:t>
            </a:r>
            <a:r>
              <a:rPr lang="en-ID" b="1" dirty="0" err="1"/>
              <a:t>Fisik</a:t>
            </a:r>
            <a:r>
              <a:rPr lang="en-ID" dirty="0"/>
              <a:t>: Gedung </a:t>
            </a:r>
            <a:r>
              <a:rPr lang="en-ID" dirty="0" err="1"/>
              <a:t>sekolah</a:t>
            </a:r>
            <a:r>
              <a:rPr lang="en-ID" dirty="0"/>
              <a:t>, </a:t>
            </a:r>
            <a:r>
              <a:rPr lang="en-ID" dirty="0" err="1"/>
              <a:t>peralatan</a:t>
            </a:r>
            <a:r>
              <a:rPr lang="en-ID" dirty="0"/>
              <a:t> </a:t>
            </a:r>
            <a:r>
              <a:rPr lang="en-ID" dirty="0" err="1"/>
              <a:t>belajar</a:t>
            </a:r>
            <a:r>
              <a:rPr lang="en-ID" dirty="0"/>
              <a:t>, dan </a:t>
            </a:r>
            <a:r>
              <a:rPr lang="en-ID" dirty="0" err="1"/>
              <a:t>ruang</a:t>
            </a:r>
            <a:r>
              <a:rPr lang="en-ID" dirty="0"/>
              <a:t> </a:t>
            </a:r>
            <a:r>
              <a:rPr lang="en-ID" dirty="0" err="1"/>
              <a:t>kelas</a:t>
            </a:r>
            <a:r>
              <a:rPr lang="en-ID" dirty="0"/>
              <a:t>.</a:t>
            </a:r>
            <a:br>
              <a:rPr lang="en-ID" dirty="0"/>
            </a:br>
            <a:br>
              <a:rPr lang="en-ID" dirty="0"/>
            </a:br>
            <a:r>
              <a:rPr lang="en-ID" b="1" dirty="0" err="1"/>
              <a:t>Komponen</a:t>
            </a:r>
            <a:r>
              <a:rPr lang="en-ID" b="1" dirty="0"/>
              <a:t> </a:t>
            </a:r>
            <a:r>
              <a:rPr lang="en-ID" b="1" dirty="0" err="1"/>
              <a:t>Keuangan</a:t>
            </a:r>
            <a:r>
              <a:rPr lang="en-ID" dirty="0"/>
              <a:t>: </a:t>
            </a:r>
            <a:r>
              <a:rPr lang="en-ID" dirty="0" err="1"/>
              <a:t>Pengelolaan</a:t>
            </a:r>
            <a:r>
              <a:rPr lang="en-ID" dirty="0"/>
              <a:t> </a:t>
            </a:r>
            <a:r>
              <a:rPr lang="en-ID" b="1" dirty="0" err="1"/>
              <a:t>Komponen</a:t>
            </a:r>
            <a:r>
              <a:rPr lang="en-ID" b="1" dirty="0"/>
              <a:t> Tata </a:t>
            </a:r>
            <a:r>
              <a:rPr lang="en-ID" b="1" dirty="0" err="1"/>
              <a:t>Tertib</a:t>
            </a:r>
            <a:r>
              <a:rPr lang="en-ID" b="1" dirty="0"/>
              <a:t> dan </a:t>
            </a:r>
            <a:r>
              <a:rPr lang="en-ID" b="1" dirty="0" err="1"/>
              <a:t>Peraturan</a:t>
            </a:r>
            <a:r>
              <a:rPr lang="en-ID" dirty="0"/>
              <a:t>: </a:t>
            </a:r>
            <a:r>
              <a:rPr lang="en-ID" dirty="0" err="1"/>
              <a:t>Aturan</a:t>
            </a:r>
            <a:r>
              <a:rPr lang="en-ID" dirty="0"/>
              <a:t> dan </a:t>
            </a:r>
            <a:r>
              <a:rPr lang="en-ID" dirty="0" err="1"/>
              <a:t>kebijakan</a:t>
            </a:r>
            <a:r>
              <a:rPr lang="en-ID" dirty="0"/>
              <a:t> yang </a:t>
            </a:r>
            <a:r>
              <a:rPr lang="en-ID" dirty="0" err="1"/>
              <a:t>mengatur</a:t>
            </a:r>
            <a:r>
              <a:rPr lang="en-ID" dirty="0"/>
              <a:t> </a:t>
            </a:r>
            <a:r>
              <a:rPr lang="en-ID" dirty="0" err="1"/>
              <a:t>jalannya</a:t>
            </a:r>
            <a:r>
              <a:rPr lang="en-ID" dirty="0"/>
              <a:t> </a:t>
            </a:r>
            <a:r>
              <a:rPr lang="en-ID" dirty="0" err="1"/>
              <a:t>operasional</a:t>
            </a:r>
            <a:r>
              <a:rPr lang="en-ID" dirty="0"/>
              <a:t> </a:t>
            </a:r>
            <a:r>
              <a:rPr lang="en-ID" dirty="0" err="1"/>
              <a:t>sekolah</a:t>
            </a:r>
            <a:r>
              <a:rPr lang="en-ID" dirty="0"/>
              <a:t> </a:t>
            </a:r>
            <a:r>
              <a:rPr lang="en-ID" dirty="0" err="1"/>
              <a:t>serta</a:t>
            </a:r>
            <a:r>
              <a:rPr lang="en-ID" dirty="0"/>
              <a:t> </a:t>
            </a:r>
            <a:r>
              <a:rPr lang="en-ID" dirty="0" err="1"/>
              <a:t>perilaku</a:t>
            </a:r>
            <a:r>
              <a:rPr lang="en-ID" dirty="0"/>
              <a:t> </a:t>
            </a:r>
            <a:r>
              <a:rPr lang="en-ID" dirty="0" err="1"/>
              <a:t>siswa</a:t>
            </a:r>
            <a:r>
              <a:rPr lang="en-ID" dirty="0"/>
              <a:t> dan </a:t>
            </a:r>
            <a:r>
              <a:rPr lang="en-ID" dirty="0" err="1"/>
              <a:t>staf</a:t>
            </a:r>
            <a:r>
              <a:rPr lang="en-ID" dirty="0"/>
              <a:t>.</a:t>
            </a:r>
            <a:endParaRPr lang="en-US" dirty="0"/>
          </a:p>
        </p:txBody>
      </p:sp>
    </p:spTree>
    <p:extLst>
      <p:ext uri="{BB962C8B-B14F-4D97-AF65-F5344CB8AC3E}">
        <p14:creationId xmlns:p14="http://schemas.microsoft.com/office/powerpoint/2010/main" val="367124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826289" y="-877252"/>
            <a:ext cx="3511721" cy="5164296"/>
          </a:xfrm>
          <a:custGeom>
            <a:avLst/>
            <a:gdLst/>
            <a:ahLst/>
            <a:cxnLst/>
            <a:rect l="l" t="t" r="r" b="b"/>
            <a:pathLst>
              <a:path w="3511721" h="5164296">
                <a:moveTo>
                  <a:pt x="0" y="5164296"/>
                </a:moveTo>
                <a:lnTo>
                  <a:pt x="3511720" y="5164296"/>
                </a:lnTo>
                <a:lnTo>
                  <a:pt x="3511720" y="0"/>
                </a:lnTo>
                <a:lnTo>
                  <a:pt x="0" y="0"/>
                </a:lnTo>
                <a:lnTo>
                  <a:pt x="0" y="516429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623784" y="4560765"/>
            <a:ext cx="1240484" cy="1165470"/>
          </a:xfrm>
          <a:custGeom>
            <a:avLst/>
            <a:gdLst/>
            <a:ahLst/>
            <a:cxnLst/>
            <a:rect l="l" t="t" r="r" b="b"/>
            <a:pathLst>
              <a:path w="1240484" h="1165470">
                <a:moveTo>
                  <a:pt x="0" y="1165470"/>
                </a:moveTo>
                <a:lnTo>
                  <a:pt x="1240484" y="1165470"/>
                </a:lnTo>
                <a:lnTo>
                  <a:pt x="1240484" y="0"/>
                </a:lnTo>
                <a:lnTo>
                  <a:pt x="0" y="0"/>
                </a:lnTo>
                <a:lnTo>
                  <a:pt x="0" y="116547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00331" y="-50965"/>
            <a:ext cx="6887669" cy="10337965"/>
          </a:xfrm>
          <a:custGeom>
            <a:avLst/>
            <a:gdLst/>
            <a:ahLst/>
            <a:cxnLst/>
            <a:rect l="l" t="t" r="r" b="b"/>
            <a:pathLst>
              <a:path w="6887669" h="10337965">
                <a:moveTo>
                  <a:pt x="0" y="0"/>
                </a:moveTo>
                <a:lnTo>
                  <a:pt x="6887669" y="0"/>
                </a:lnTo>
                <a:lnTo>
                  <a:pt x="6887669" y="10337965"/>
                </a:lnTo>
                <a:lnTo>
                  <a:pt x="0" y="10337965"/>
                </a:lnTo>
                <a:lnTo>
                  <a:pt x="0" y="0"/>
                </a:lnTo>
                <a:close/>
              </a:path>
            </a:pathLst>
          </a:custGeom>
          <a:blipFill>
            <a:blip r:embed="rId6"/>
            <a:stretch>
              <a:fillRect/>
            </a:stretch>
          </a:blipFill>
        </p:spPr>
      </p:sp>
      <p:sp>
        <p:nvSpPr>
          <p:cNvPr id="5" name="TextBox 5"/>
          <p:cNvSpPr txBox="1"/>
          <p:nvPr/>
        </p:nvSpPr>
        <p:spPr>
          <a:xfrm>
            <a:off x="2237080" y="4475602"/>
            <a:ext cx="7544197" cy="3781425"/>
          </a:xfrm>
          <a:prstGeom prst="rect">
            <a:avLst/>
          </a:prstGeom>
        </p:spPr>
        <p:txBody>
          <a:bodyPr lIns="0" tIns="0" rIns="0" bIns="0" rtlCol="0" anchor="t">
            <a:spAutoFit/>
          </a:bodyPr>
          <a:lstStyle/>
          <a:p>
            <a:pPr algn="just">
              <a:lnSpc>
                <a:spcPts val="4559"/>
              </a:lnSpc>
            </a:pPr>
            <a:r>
              <a:rPr lang="en-US" sz="3799">
                <a:solidFill>
                  <a:srgbClr val="262262"/>
                </a:solidFill>
                <a:latin typeface="Anaphora"/>
                <a:ea typeface="Anaphora"/>
                <a:cs typeface="Anaphora"/>
                <a:sym typeface="Anaphora"/>
              </a:rPr>
              <a:t>Batas Sistem (Boundary)</a:t>
            </a:r>
          </a:p>
          <a:p>
            <a:pPr algn="just">
              <a:lnSpc>
                <a:spcPts val="3600"/>
              </a:lnSpc>
            </a:pPr>
            <a:r>
              <a:rPr lang="en-US" sz="3000">
                <a:solidFill>
                  <a:srgbClr val="262262"/>
                </a:solidFill>
                <a:latin typeface="Anaphora"/>
                <a:ea typeface="Anaphora"/>
                <a:cs typeface="Anaphora"/>
                <a:sym typeface="Anaphora"/>
              </a:rPr>
              <a:t>Batas sistem memisahkan sekolah dasar dari lingkungannya yaitu: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Internal: Kurikulum, metode pengajaran, kebijakan disiplin.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Eksternal: Aturan pemerintah, standar pendidikan nasional, dan kebijakan penilaian.</a:t>
            </a:r>
          </a:p>
        </p:txBody>
      </p:sp>
      <p:sp>
        <p:nvSpPr>
          <p:cNvPr id="6" name="TextBox 6"/>
          <p:cNvSpPr txBox="1"/>
          <p:nvPr/>
        </p:nvSpPr>
        <p:spPr>
          <a:xfrm>
            <a:off x="341173" y="1771570"/>
            <a:ext cx="9849546" cy="1327820"/>
          </a:xfrm>
          <a:prstGeom prst="rect">
            <a:avLst/>
          </a:prstGeom>
        </p:spPr>
        <p:txBody>
          <a:bodyPr lIns="0" tIns="0" rIns="0" bIns="0" rtlCol="0" anchor="t">
            <a:spAutoFit/>
          </a:bodyPr>
          <a:lstStyle/>
          <a:p>
            <a:pPr algn="ctr">
              <a:lnSpc>
                <a:spcPts val="5152"/>
              </a:lnSpc>
            </a:pPr>
            <a:r>
              <a:rPr lang="en-US" sz="4954" b="1">
                <a:solidFill>
                  <a:srgbClr val="262262"/>
                </a:solidFill>
                <a:latin typeface="Anaphora Bold"/>
                <a:ea typeface="Anaphora Bold"/>
                <a:cs typeface="Anaphora Bold"/>
                <a:sym typeface="Anaphora Bold"/>
              </a:rPr>
              <a:t>HASIL ANALISIS SISTEM SEKOLAH DASAR</a:t>
            </a:r>
          </a:p>
        </p:txBody>
      </p:sp>
      <p:sp>
        <p:nvSpPr>
          <p:cNvPr id="7" name="TextBox 7"/>
          <p:cNvSpPr txBox="1"/>
          <p:nvPr/>
        </p:nvSpPr>
        <p:spPr>
          <a:xfrm>
            <a:off x="1615336" y="3165481"/>
            <a:ext cx="12546405" cy="581025"/>
          </a:xfrm>
          <a:prstGeom prst="rect">
            <a:avLst/>
          </a:prstGeom>
        </p:spPr>
        <p:txBody>
          <a:bodyPr lIns="0" tIns="0" rIns="0" bIns="0" rtlCol="0" anchor="t">
            <a:spAutoFit/>
          </a:bodyPr>
          <a:lstStyle/>
          <a:p>
            <a:pPr algn="just">
              <a:lnSpc>
                <a:spcPts val="4559"/>
              </a:lnSpc>
            </a:pPr>
            <a:r>
              <a:rPr lang="en-US" sz="3799">
                <a:solidFill>
                  <a:srgbClr val="262262"/>
                </a:solidFill>
                <a:latin typeface="Anaphora"/>
                <a:ea typeface="Anaphora"/>
                <a:cs typeface="Anaphora"/>
                <a:sym typeface="Anaphora"/>
              </a:rPr>
              <a:t>Berdasarkan Karakteristik Sistem</a:t>
            </a:r>
          </a:p>
        </p:txBody>
      </p:sp>
    </p:spTree>
  </p:cSld>
  <p:clrMapOvr>
    <a:masterClrMapping/>
  </p:clrMapOvr>
  <p:transition>
    <p:cover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1028700"/>
            <a:ext cx="1240484" cy="1165470"/>
          </a:xfrm>
          <a:custGeom>
            <a:avLst/>
            <a:gdLst/>
            <a:ahLst/>
            <a:cxnLst/>
            <a:rect l="l" t="t" r="r" b="b"/>
            <a:pathLst>
              <a:path w="1240484" h="1165470">
                <a:moveTo>
                  <a:pt x="0" y="1165470"/>
                </a:moveTo>
                <a:lnTo>
                  <a:pt x="1240484" y="1165470"/>
                </a:lnTo>
                <a:lnTo>
                  <a:pt x="1240484" y="0"/>
                </a:lnTo>
                <a:lnTo>
                  <a:pt x="0" y="0"/>
                </a:lnTo>
                <a:lnTo>
                  <a:pt x="0" y="11654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400331" y="-50965"/>
            <a:ext cx="6887669" cy="10337965"/>
          </a:xfrm>
          <a:custGeom>
            <a:avLst/>
            <a:gdLst/>
            <a:ahLst/>
            <a:cxnLst/>
            <a:rect l="l" t="t" r="r" b="b"/>
            <a:pathLst>
              <a:path w="6887669" h="10337965">
                <a:moveTo>
                  <a:pt x="0" y="0"/>
                </a:moveTo>
                <a:lnTo>
                  <a:pt x="6887669" y="0"/>
                </a:lnTo>
                <a:lnTo>
                  <a:pt x="6887669" y="10337965"/>
                </a:lnTo>
                <a:lnTo>
                  <a:pt x="0" y="10337965"/>
                </a:lnTo>
                <a:lnTo>
                  <a:pt x="0" y="0"/>
                </a:lnTo>
                <a:close/>
              </a:path>
            </a:pathLst>
          </a:custGeom>
          <a:blipFill>
            <a:blip r:embed="rId4"/>
            <a:stretch>
              <a:fillRect/>
            </a:stretch>
          </a:blipFill>
        </p:spPr>
      </p:sp>
      <p:sp>
        <p:nvSpPr>
          <p:cNvPr id="4" name="TextBox 4"/>
          <p:cNvSpPr txBox="1"/>
          <p:nvPr/>
        </p:nvSpPr>
        <p:spPr>
          <a:xfrm>
            <a:off x="1428603" y="1019175"/>
            <a:ext cx="9183339" cy="4810125"/>
          </a:xfrm>
          <a:prstGeom prst="rect">
            <a:avLst/>
          </a:prstGeom>
        </p:spPr>
        <p:txBody>
          <a:bodyPr lIns="0" tIns="0" rIns="0" bIns="0" rtlCol="0" anchor="t">
            <a:spAutoFit/>
          </a:bodyPr>
          <a:lstStyle/>
          <a:p>
            <a:pPr algn="just">
              <a:lnSpc>
                <a:spcPts val="4559"/>
              </a:lnSpc>
            </a:pPr>
            <a:r>
              <a:rPr lang="en-US" sz="3799">
                <a:solidFill>
                  <a:srgbClr val="262262"/>
                </a:solidFill>
                <a:latin typeface="Anaphora"/>
                <a:ea typeface="Anaphora"/>
                <a:cs typeface="Anaphora"/>
                <a:sym typeface="Anaphora"/>
              </a:rPr>
              <a:t>Lingkungan Luar Sistem </a:t>
            </a:r>
          </a:p>
          <a:p>
            <a:pPr algn="just">
              <a:lnSpc>
                <a:spcPts val="4559"/>
              </a:lnSpc>
            </a:pPr>
            <a:r>
              <a:rPr lang="en-US" sz="3799">
                <a:solidFill>
                  <a:srgbClr val="262262"/>
                </a:solidFill>
                <a:latin typeface="Anaphora"/>
                <a:ea typeface="Anaphora"/>
                <a:cs typeface="Anaphora"/>
                <a:sym typeface="Anaphora"/>
              </a:rPr>
              <a:t>(Environments)</a:t>
            </a:r>
          </a:p>
          <a:p>
            <a:pPr algn="just">
              <a:lnSpc>
                <a:spcPts val="3600"/>
              </a:lnSpc>
            </a:pPr>
            <a:r>
              <a:rPr lang="en-US" sz="3000">
                <a:solidFill>
                  <a:srgbClr val="262262"/>
                </a:solidFill>
                <a:latin typeface="Anaphora"/>
                <a:ea typeface="Anaphora"/>
                <a:cs typeface="Anaphora"/>
                <a:sym typeface="Anaphora"/>
              </a:rPr>
              <a:t>Lingkungan luar terdiri dari faktor eksternal yang mempengaruhi sekolah, seperti: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Pemerintah: Kebijakan pendidikan dan kurikulum.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Orang tua: Pengawasan dan dukungan dalam pendidikan siswa.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Masyarakat: Norma sosial yang mempengaruhi budaya sekolah.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Teknologi: Perkembangan teknologi pendidikan.</a:t>
            </a:r>
          </a:p>
        </p:txBody>
      </p:sp>
      <p:sp>
        <p:nvSpPr>
          <p:cNvPr id="5" name="Freeform 5"/>
          <p:cNvSpPr/>
          <p:nvPr/>
        </p:nvSpPr>
        <p:spPr>
          <a:xfrm flipV="1">
            <a:off x="188119" y="5829300"/>
            <a:ext cx="1240484" cy="1165470"/>
          </a:xfrm>
          <a:custGeom>
            <a:avLst/>
            <a:gdLst/>
            <a:ahLst/>
            <a:cxnLst/>
            <a:rect l="l" t="t" r="r" b="b"/>
            <a:pathLst>
              <a:path w="1240484" h="1165470">
                <a:moveTo>
                  <a:pt x="0" y="1165470"/>
                </a:moveTo>
                <a:lnTo>
                  <a:pt x="1240484" y="1165470"/>
                </a:lnTo>
                <a:lnTo>
                  <a:pt x="1240484" y="0"/>
                </a:lnTo>
                <a:lnTo>
                  <a:pt x="0" y="0"/>
                </a:lnTo>
                <a:lnTo>
                  <a:pt x="0" y="11654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822798" y="6048375"/>
            <a:ext cx="9183339" cy="4238625"/>
          </a:xfrm>
          <a:prstGeom prst="rect">
            <a:avLst/>
          </a:prstGeom>
        </p:spPr>
        <p:txBody>
          <a:bodyPr lIns="0" tIns="0" rIns="0" bIns="0" rtlCol="0" anchor="t">
            <a:spAutoFit/>
          </a:bodyPr>
          <a:lstStyle/>
          <a:p>
            <a:pPr algn="just">
              <a:lnSpc>
                <a:spcPts val="4559"/>
              </a:lnSpc>
            </a:pPr>
            <a:r>
              <a:rPr lang="en-US" sz="3799">
                <a:solidFill>
                  <a:srgbClr val="262262"/>
                </a:solidFill>
                <a:latin typeface="Anaphora"/>
                <a:ea typeface="Anaphora"/>
                <a:cs typeface="Anaphora"/>
                <a:sym typeface="Anaphora"/>
              </a:rPr>
              <a:t>Penghubung (Interface)</a:t>
            </a:r>
          </a:p>
          <a:p>
            <a:pPr algn="just">
              <a:lnSpc>
                <a:spcPts val="3600"/>
              </a:lnSpc>
            </a:pPr>
            <a:r>
              <a:rPr lang="en-US" sz="3000">
                <a:solidFill>
                  <a:srgbClr val="262262"/>
                </a:solidFill>
                <a:latin typeface="Anaphora"/>
                <a:ea typeface="Anaphora"/>
                <a:cs typeface="Anaphora"/>
                <a:sym typeface="Anaphora"/>
              </a:rPr>
              <a:t>Penghubung adalah interaksi antara sistem sekolah dan lingkungan luar. Penghubung utamanya adalah: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Komunikasi guru-orang tua: Monitoring kemajuan siswa.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Laporan ke pemerintah: Terkait hasil evaluasi dan kepatuhan kebijakan.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Kegiatan masyarakat: Partisipasi dalam kegiatan sekolah.</a:t>
            </a:r>
          </a:p>
        </p:txBody>
      </p:sp>
    </p:spTree>
  </p:cSld>
  <p:clrMapOvr>
    <a:masterClrMapping/>
  </p:clrMapOvr>
  <p:transition>
    <p:cover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1028700"/>
            <a:ext cx="1240484" cy="1165470"/>
          </a:xfrm>
          <a:custGeom>
            <a:avLst/>
            <a:gdLst/>
            <a:ahLst/>
            <a:cxnLst/>
            <a:rect l="l" t="t" r="r" b="b"/>
            <a:pathLst>
              <a:path w="1240484" h="1165470">
                <a:moveTo>
                  <a:pt x="0" y="1165470"/>
                </a:moveTo>
                <a:lnTo>
                  <a:pt x="1240484" y="1165470"/>
                </a:lnTo>
                <a:lnTo>
                  <a:pt x="1240484" y="0"/>
                </a:lnTo>
                <a:lnTo>
                  <a:pt x="0" y="0"/>
                </a:lnTo>
                <a:lnTo>
                  <a:pt x="0" y="11654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89954" y="5431141"/>
            <a:ext cx="1240484" cy="1165470"/>
          </a:xfrm>
          <a:custGeom>
            <a:avLst/>
            <a:gdLst/>
            <a:ahLst/>
            <a:cxnLst/>
            <a:rect l="l" t="t" r="r" b="b"/>
            <a:pathLst>
              <a:path w="1240484" h="1165470">
                <a:moveTo>
                  <a:pt x="0" y="1165469"/>
                </a:moveTo>
                <a:lnTo>
                  <a:pt x="1240484" y="1165469"/>
                </a:lnTo>
                <a:lnTo>
                  <a:pt x="1240484" y="0"/>
                </a:lnTo>
                <a:lnTo>
                  <a:pt x="0" y="0"/>
                </a:lnTo>
                <a:lnTo>
                  <a:pt x="0" y="116546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587161" y="0"/>
            <a:ext cx="6700839" cy="10862281"/>
          </a:xfrm>
          <a:custGeom>
            <a:avLst/>
            <a:gdLst/>
            <a:ahLst/>
            <a:cxnLst/>
            <a:rect l="l" t="t" r="r" b="b"/>
            <a:pathLst>
              <a:path w="6700839" h="10862281">
                <a:moveTo>
                  <a:pt x="0" y="0"/>
                </a:moveTo>
                <a:lnTo>
                  <a:pt x="6700839" y="0"/>
                </a:lnTo>
                <a:lnTo>
                  <a:pt x="6700839" y="10862281"/>
                </a:lnTo>
                <a:lnTo>
                  <a:pt x="0" y="10862281"/>
                </a:lnTo>
                <a:lnTo>
                  <a:pt x="0" y="0"/>
                </a:lnTo>
                <a:close/>
              </a:path>
            </a:pathLst>
          </a:custGeom>
          <a:blipFill>
            <a:blip r:embed="rId4"/>
            <a:stretch>
              <a:fillRect l="-26254" r="-35849"/>
            </a:stretch>
          </a:blipFill>
        </p:spPr>
      </p:sp>
      <p:sp>
        <p:nvSpPr>
          <p:cNvPr id="5" name="TextBox 5"/>
          <p:cNvSpPr txBox="1"/>
          <p:nvPr/>
        </p:nvSpPr>
        <p:spPr>
          <a:xfrm>
            <a:off x="1428603" y="1019175"/>
            <a:ext cx="9183339" cy="3324225"/>
          </a:xfrm>
          <a:prstGeom prst="rect">
            <a:avLst/>
          </a:prstGeom>
        </p:spPr>
        <p:txBody>
          <a:bodyPr lIns="0" tIns="0" rIns="0" bIns="0" rtlCol="0" anchor="t">
            <a:spAutoFit/>
          </a:bodyPr>
          <a:lstStyle/>
          <a:p>
            <a:pPr algn="just">
              <a:lnSpc>
                <a:spcPts val="4559"/>
              </a:lnSpc>
            </a:pPr>
            <a:r>
              <a:rPr lang="en-US" sz="3799">
                <a:solidFill>
                  <a:srgbClr val="262262"/>
                </a:solidFill>
                <a:latin typeface="Anaphora"/>
                <a:ea typeface="Anaphora"/>
                <a:cs typeface="Anaphora"/>
                <a:sym typeface="Anaphora"/>
              </a:rPr>
              <a:t>Masukan (Input)</a:t>
            </a:r>
          </a:p>
          <a:p>
            <a:pPr algn="just">
              <a:lnSpc>
                <a:spcPts val="3600"/>
              </a:lnSpc>
            </a:pPr>
            <a:r>
              <a:rPr lang="en-US" sz="3000">
                <a:solidFill>
                  <a:srgbClr val="262262"/>
                </a:solidFill>
                <a:latin typeface="Anaphora"/>
                <a:ea typeface="Anaphora"/>
                <a:cs typeface="Anaphora"/>
                <a:sym typeface="Anaphora"/>
              </a:rPr>
              <a:t>Masukan merupakan elemen yang dibutuhkan sekolah untuk beroperasi, seperti: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Siswa: Anak-anak yang akan dididik. Guru: Tenaga pendidik.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Kurikulum: Pedoman pengajaran. Sarana dan prasarana: Fasilitas sekolah dan alat pembelajaran.</a:t>
            </a:r>
          </a:p>
        </p:txBody>
      </p:sp>
      <p:sp>
        <p:nvSpPr>
          <p:cNvPr id="6" name="TextBox 6"/>
          <p:cNvSpPr txBox="1"/>
          <p:nvPr/>
        </p:nvSpPr>
        <p:spPr>
          <a:xfrm>
            <a:off x="1916213" y="5421616"/>
            <a:ext cx="9183339" cy="4238625"/>
          </a:xfrm>
          <a:prstGeom prst="rect">
            <a:avLst/>
          </a:prstGeom>
        </p:spPr>
        <p:txBody>
          <a:bodyPr lIns="0" tIns="0" rIns="0" bIns="0" rtlCol="0" anchor="t">
            <a:spAutoFit/>
          </a:bodyPr>
          <a:lstStyle/>
          <a:p>
            <a:pPr algn="just">
              <a:lnSpc>
                <a:spcPts val="4559"/>
              </a:lnSpc>
            </a:pPr>
            <a:r>
              <a:rPr lang="en-US" sz="3799">
                <a:solidFill>
                  <a:srgbClr val="262262"/>
                </a:solidFill>
                <a:latin typeface="Anaphora"/>
                <a:ea typeface="Anaphora"/>
                <a:cs typeface="Anaphora"/>
                <a:sym typeface="Anaphora"/>
              </a:rPr>
              <a:t>Keluaran (Output)</a:t>
            </a:r>
          </a:p>
          <a:p>
            <a:pPr algn="just">
              <a:lnSpc>
                <a:spcPts val="3600"/>
              </a:lnSpc>
            </a:pPr>
            <a:r>
              <a:rPr lang="en-US" sz="3000">
                <a:solidFill>
                  <a:srgbClr val="262262"/>
                </a:solidFill>
                <a:latin typeface="Anaphora"/>
                <a:ea typeface="Anaphora"/>
                <a:cs typeface="Anaphora"/>
                <a:sym typeface="Anaphora"/>
              </a:rPr>
              <a:t>Keluaran dari sistem sekolah dasar adalah hasil dari proses pendidikan: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Prestasi akademis siswa: Penguasaan literasi, numerasi, dan bidang ilmu lainnya.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Pengembangan karakter: Siswa dengan disiplin, tanggung jawab, dan etika baik. </a:t>
            </a:r>
          </a:p>
          <a:p>
            <a:pPr marL="647700" lvl="1" indent="-323850" algn="just">
              <a:lnSpc>
                <a:spcPts val="3600"/>
              </a:lnSpc>
              <a:buFont typeface="Arial"/>
              <a:buChar char="•"/>
            </a:pPr>
            <a:r>
              <a:rPr lang="en-US" sz="3000">
                <a:solidFill>
                  <a:srgbClr val="262262"/>
                </a:solidFill>
                <a:latin typeface="Anaphora"/>
                <a:ea typeface="Anaphora"/>
                <a:cs typeface="Anaphora"/>
                <a:sym typeface="Anaphora"/>
              </a:rPr>
              <a:t>Lulusan: Siswa yang siap melanjutkan pendidikan ke jenjang berikutnya.</a:t>
            </a:r>
          </a:p>
        </p:txBody>
      </p:sp>
    </p:spTree>
  </p:cSld>
  <p:clrMapOvr>
    <a:masterClrMapping/>
  </p:clrMapOvr>
  <p:transition>
    <p:cover dir="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856</Words>
  <Application>Microsoft Office PowerPoint</Application>
  <PresentationFormat>Custom</PresentationFormat>
  <Paragraphs>68</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Anaphora Bold</vt:lpstr>
      <vt:lpstr>Calibri</vt:lpstr>
      <vt:lpstr>Wingdings</vt:lpstr>
      <vt:lpstr>Anaphora</vt:lpstr>
      <vt:lpstr>Arial</vt:lpstr>
      <vt:lpstr>Franklin Gothic Book</vt:lpstr>
      <vt:lpstr>Office Theme</vt:lpstr>
      <vt:lpstr>PowerPoint Presentation</vt:lpstr>
      <vt:lpstr>KELOMPOK 3  </vt:lpstr>
      <vt:lpstr>PowerPoint Presentation</vt:lpstr>
      <vt:lpstr>PowerPoint Presentation</vt:lpstr>
      <vt:lpstr>Sub Sistem pada Sekolah Dasar</vt:lpstr>
      <vt:lpstr>Komponen pada Sekolah Dasar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Biru Putih Minimalis Geometris Seminar Proposal Presentasi</dc:title>
  <cp:lastModifiedBy>Bayu Bahar</cp:lastModifiedBy>
  <cp:revision>5</cp:revision>
  <dcterms:created xsi:type="dcterms:W3CDTF">2006-08-16T00:00:00Z</dcterms:created>
  <dcterms:modified xsi:type="dcterms:W3CDTF">2024-09-18T15:58:23Z</dcterms:modified>
  <dc:identifier>DAGQ5di1XjI</dc:identifier>
</cp:coreProperties>
</file>